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64" r:id="rId2"/>
    <p:sldId id="267" r:id="rId3"/>
    <p:sldId id="285" r:id="rId4"/>
    <p:sldId id="282" r:id="rId5"/>
    <p:sldId id="286" r:id="rId6"/>
    <p:sldId id="283" r:id="rId7"/>
    <p:sldId id="268" r:id="rId8"/>
    <p:sldId id="270" r:id="rId9"/>
    <p:sldId id="271" r:id="rId10"/>
    <p:sldId id="269" r:id="rId11"/>
    <p:sldId id="266" r:id="rId12"/>
    <p:sldId id="272" r:id="rId13"/>
    <p:sldId id="273" r:id="rId14"/>
    <p:sldId id="274" r:id="rId15"/>
    <p:sldId id="275" r:id="rId16"/>
    <p:sldId id="276" r:id="rId17"/>
    <p:sldId id="277" r:id="rId18"/>
    <p:sldId id="278" r:id="rId19"/>
    <p:sldId id="279" r:id="rId20"/>
    <p:sldId id="280" r:id="rId21"/>
    <p:sldId id="281" r:id="rId22"/>
    <p:sldId id="284" r:id="rId23"/>
    <p:sldId id="287" r:id="rId24"/>
  </p:sldIdLst>
  <p:sldSz cx="9144000" cy="6858000" type="screen4x3"/>
  <p:notesSz cx="6805613" cy="9939338"/>
  <p:defaultTextStyle>
    <a:defPPr>
      <a:defRPr lang="en-NZ"/>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99"/>
    <a:srgbClr val="33CCCC"/>
    <a:srgbClr val="EAEAEA"/>
    <a:srgbClr val="C0C0C0"/>
    <a:srgbClr val="3A96BC"/>
    <a:srgbClr val="F8D746"/>
    <a:srgbClr val="008B95"/>
    <a:srgbClr val="4C5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snapToGrid="0">
      <p:cViewPr>
        <p:scale>
          <a:sx n="100" d="100"/>
          <a:sy n="100" d="100"/>
        </p:scale>
        <p:origin x="-21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p:scale>
          <a:sx n="150" d="100"/>
          <a:sy n="150" d="100"/>
        </p:scale>
        <p:origin x="-576" y="295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66932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928688" y="752475"/>
            <a:ext cx="4949825" cy="3713163"/>
          </a:xfrm>
          <a:prstGeom prst="rect">
            <a:avLst/>
          </a:prstGeom>
          <a:no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1" name="Rectangle 3"/>
          <p:cNvSpPr>
            <a:spLocks noGrp="1" noChangeArrowheads="1"/>
          </p:cNvSpPr>
          <p:nvPr>
            <p:ph type="body" sz="quarter" idx="3"/>
          </p:nvPr>
        </p:nvSpPr>
        <p:spPr bwMode="auto">
          <a:xfrm>
            <a:off x="679596" y="4721026"/>
            <a:ext cx="5446423" cy="4472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4" tIns="44983" rIns="91574" bIns="44983" numCol="1" anchor="t" anchorCtr="0" compatLnSpc="1">
            <a:prstTxWarp prst="textNoShape">
              <a:avLst/>
            </a:prstTxWarp>
          </a:body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p>
        </p:txBody>
      </p:sp>
    </p:spTree>
    <p:extLst>
      <p:ext uri="{BB962C8B-B14F-4D97-AF65-F5344CB8AC3E}">
        <p14:creationId xmlns:p14="http://schemas.microsoft.com/office/powerpoint/2010/main" val="2230868542"/>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1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1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1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1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1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900" dirty="0"/>
          </a:p>
        </p:txBody>
      </p:sp>
    </p:spTree>
    <p:extLst>
      <p:ext uri="{BB962C8B-B14F-4D97-AF65-F5344CB8AC3E}">
        <p14:creationId xmlns:p14="http://schemas.microsoft.com/office/powerpoint/2010/main" val="245985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055343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6076408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1558049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37690864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3220246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40567199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23273978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900" dirty="0"/>
          </a:p>
        </p:txBody>
      </p:sp>
    </p:spTree>
    <p:extLst>
      <p:ext uri="{BB962C8B-B14F-4D97-AF65-F5344CB8AC3E}">
        <p14:creationId xmlns:p14="http://schemas.microsoft.com/office/powerpoint/2010/main" val="2650541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3621289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2536905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9615433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30262000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33392284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556669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4003310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2498336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887232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3482019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211330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579973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Tree>
    <p:extLst>
      <p:ext uri="{BB962C8B-B14F-4D97-AF65-F5344CB8AC3E}">
        <p14:creationId xmlns:p14="http://schemas.microsoft.com/office/powerpoint/2010/main" val="13678320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vmlDrawing" Target="../drawings/vmlDrawing2.vml"/><Relationship Id="rId5" Type="http://schemas.openxmlformats.org/officeDocument/2006/relationships/image" Target="../media/image3.png"/><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676" name="Rectangle 4"/>
          <p:cNvSpPr>
            <a:spLocks noChangeArrowheads="1"/>
          </p:cNvSpPr>
          <p:nvPr/>
        </p:nvSpPr>
        <p:spPr bwMode="auto">
          <a:xfrm>
            <a:off x="0" y="1450975"/>
            <a:ext cx="9144000" cy="5421313"/>
          </a:xfrm>
          <a:prstGeom prst="rect">
            <a:avLst/>
          </a:prstGeom>
          <a:solidFill>
            <a:srgbClr val="008B95"/>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NZ" dirty="0"/>
          </a:p>
        </p:txBody>
      </p:sp>
      <p:sp>
        <p:nvSpPr>
          <p:cNvPr id="28674" name="Rectangle 2"/>
          <p:cNvSpPr>
            <a:spLocks noGrp="1" noChangeArrowheads="1"/>
          </p:cNvSpPr>
          <p:nvPr>
            <p:ph type="ctrTitle"/>
          </p:nvPr>
        </p:nvSpPr>
        <p:spPr>
          <a:xfrm>
            <a:off x="685800" y="2130425"/>
            <a:ext cx="7772400" cy="1470025"/>
          </a:xfrm>
        </p:spPr>
        <p:txBody>
          <a:bodyPr/>
          <a:lstStyle>
            <a:lvl1pPr>
              <a:defRPr>
                <a:solidFill>
                  <a:schemeClr val="bg1"/>
                </a:solidFill>
              </a:defRPr>
            </a:lvl1pPr>
          </a:lstStyle>
          <a:p>
            <a:pPr lvl="0"/>
            <a:r>
              <a:rPr lang="en-US" noProof="0" smtClean="0"/>
              <a:t>Click to edit Master title style</a:t>
            </a:r>
            <a:endParaRPr lang="en-NZ" noProof="0" smtClean="0"/>
          </a:p>
        </p:txBody>
      </p:sp>
      <p:sp>
        <p:nvSpPr>
          <p:cNvPr id="28675" name="Rectangle 3"/>
          <p:cNvSpPr>
            <a:spLocks noGrp="1" noChangeArrowheads="1"/>
          </p:cNvSpPr>
          <p:nvPr>
            <p:ph type="subTitle" idx="1"/>
          </p:nvPr>
        </p:nvSpPr>
        <p:spPr>
          <a:xfrm>
            <a:off x="1371600" y="3886200"/>
            <a:ext cx="6400800" cy="1752600"/>
          </a:xfrm>
        </p:spPr>
        <p:txBody>
          <a:bodyPr/>
          <a:lstStyle>
            <a:lvl1pPr marL="0" indent="0" algn="ctr">
              <a:buFontTx/>
              <a:buNone/>
              <a:defRPr>
                <a:solidFill>
                  <a:schemeClr val="bg1"/>
                </a:solidFill>
              </a:defRPr>
            </a:lvl1pPr>
          </a:lstStyle>
          <a:p>
            <a:pPr lvl="0"/>
            <a:r>
              <a:rPr lang="en-US" noProof="0" smtClean="0"/>
              <a:t>Click to edit Master subtitle style</a:t>
            </a:r>
            <a:endParaRPr lang="en-NZ" noProof="0" smtClean="0"/>
          </a:p>
        </p:txBody>
      </p:sp>
      <p:sp>
        <p:nvSpPr>
          <p:cNvPr id="28679" name="Line 7"/>
          <p:cNvSpPr>
            <a:spLocks noChangeShapeType="1"/>
          </p:cNvSpPr>
          <p:nvPr/>
        </p:nvSpPr>
        <p:spPr bwMode="auto">
          <a:xfrm>
            <a:off x="0" y="1422400"/>
            <a:ext cx="9144000" cy="14288"/>
          </a:xfrm>
          <a:prstGeom prst="line">
            <a:avLst/>
          </a:prstGeom>
          <a:noFill/>
          <a:ln w="152400">
            <a:solidFill>
              <a:srgbClr val="4C57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NZ" dirty="0"/>
          </a:p>
        </p:txBody>
      </p:sp>
      <p:pic>
        <p:nvPicPr>
          <p:cNvPr id="28680" name="Picture 8" descr="IR logo teal smal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3700" y="385763"/>
            <a:ext cx="2306638" cy="6619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8682" name="Object 10"/>
          <p:cNvGraphicFramePr>
            <a:graphicFrameLocks noChangeAspect="1"/>
          </p:cNvGraphicFramePr>
          <p:nvPr/>
        </p:nvGraphicFramePr>
        <p:xfrm>
          <a:off x="7354888" y="4389438"/>
          <a:ext cx="2019300" cy="2778125"/>
        </p:xfrm>
        <a:graphic>
          <a:graphicData uri="http://schemas.openxmlformats.org/presentationml/2006/ole">
            <mc:AlternateContent xmlns:mc="http://schemas.openxmlformats.org/markup-compatibility/2006">
              <mc:Choice xmlns:v="urn:schemas-microsoft-com:vml" Requires="v">
                <p:oleObj spid="_x0000_s34867" name="Photo Editor Photo" r:id="rId4" imgW="6647619" imgH="9142857" progId="MSPhotoEd.3">
                  <p:embed/>
                </p:oleObj>
              </mc:Choice>
              <mc:Fallback>
                <p:oleObj name="Photo Editor Photo" r:id="rId4" imgW="6647619" imgH="9142857" progId="MSPhotoEd.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54888" y="4389438"/>
                        <a:ext cx="2019300" cy="277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extLst>
      <p:ext uri="{BB962C8B-B14F-4D97-AF65-F5344CB8AC3E}">
        <p14:creationId xmlns:p14="http://schemas.microsoft.com/office/powerpoint/2010/main" val="759067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69888"/>
            <a:ext cx="2286000" cy="5383212"/>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0" y="369888"/>
            <a:ext cx="6705600" cy="5383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extLst>
      <p:ext uri="{BB962C8B-B14F-4D97-AF65-F5344CB8AC3E}">
        <p14:creationId xmlns:p14="http://schemas.microsoft.com/office/powerpoint/2010/main" val="177939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extLst>
      <p:ext uri="{BB962C8B-B14F-4D97-AF65-F5344CB8AC3E}">
        <p14:creationId xmlns:p14="http://schemas.microsoft.com/office/powerpoint/2010/main" val="158655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99748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1128713" y="1438275"/>
            <a:ext cx="3092450" cy="4314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373563" y="1438275"/>
            <a:ext cx="3092450" cy="4314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extLst>
      <p:ext uri="{BB962C8B-B14F-4D97-AF65-F5344CB8AC3E}">
        <p14:creationId xmlns:p14="http://schemas.microsoft.com/office/powerpoint/2010/main" val="778626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extLst>
      <p:ext uri="{BB962C8B-B14F-4D97-AF65-F5344CB8AC3E}">
        <p14:creationId xmlns:p14="http://schemas.microsoft.com/office/powerpoint/2010/main" val="351172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Tree>
    <p:extLst>
      <p:ext uri="{BB962C8B-B14F-4D97-AF65-F5344CB8AC3E}">
        <p14:creationId xmlns:p14="http://schemas.microsoft.com/office/powerpoint/2010/main" val="232602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2439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6078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NZ"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60489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0" y="369888"/>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smtClean="0"/>
              <a:t>Click to edit Master title style</a:t>
            </a:r>
            <a:endParaRPr lang="en-NZ" smtClean="0"/>
          </a:p>
        </p:txBody>
      </p:sp>
      <p:sp>
        <p:nvSpPr>
          <p:cNvPr id="1028" name="Rectangle 4"/>
          <p:cNvSpPr>
            <a:spLocks noGrp="1" noChangeArrowheads="1"/>
          </p:cNvSpPr>
          <p:nvPr>
            <p:ph type="body" idx="1"/>
          </p:nvPr>
        </p:nvSpPr>
        <p:spPr bwMode="auto">
          <a:xfrm>
            <a:off x="1128713" y="1438275"/>
            <a:ext cx="6337300" cy="431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smtClean="0"/>
          </a:p>
        </p:txBody>
      </p:sp>
      <p:sp>
        <p:nvSpPr>
          <p:cNvPr id="1031" name="Rectangle 7"/>
          <p:cNvSpPr>
            <a:spLocks noChangeArrowheads="1"/>
          </p:cNvSpPr>
          <p:nvPr/>
        </p:nvSpPr>
        <p:spPr bwMode="auto">
          <a:xfrm>
            <a:off x="0" y="6183313"/>
            <a:ext cx="9144000" cy="688975"/>
          </a:xfrm>
          <a:prstGeom prst="rect">
            <a:avLst/>
          </a:prstGeom>
          <a:solidFill>
            <a:srgbClr val="008B95"/>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NZ" dirty="0"/>
          </a:p>
        </p:txBody>
      </p:sp>
      <p:pic>
        <p:nvPicPr>
          <p:cNvPr id="1032" name="Picture 8" descr="IR logo reversed"/>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288925" y="6297613"/>
            <a:ext cx="1611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38" name="Object 14"/>
          <p:cNvGraphicFramePr>
            <a:graphicFrameLocks noChangeAspect="1"/>
          </p:cNvGraphicFramePr>
          <p:nvPr/>
        </p:nvGraphicFramePr>
        <p:xfrm>
          <a:off x="7142163" y="3327400"/>
          <a:ext cx="2232025" cy="3070225"/>
        </p:xfrm>
        <a:graphic>
          <a:graphicData uri="http://schemas.openxmlformats.org/presentationml/2006/ole">
            <mc:AlternateContent xmlns:mc="http://schemas.openxmlformats.org/markup-compatibility/2006">
              <mc:Choice xmlns:v="urn:schemas-microsoft-com:vml" Requires="v">
                <p:oleObj spid="_x0000_s33847" name="Photo Editor Photo" r:id="rId15" imgW="6647619" imgH="9142857" progId="MSPhotoEd.3">
                  <p:embed/>
                </p:oleObj>
              </mc:Choice>
              <mc:Fallback>
                <p:oleObj name="Photo Editor Photo" r:id="rId15" imgW="6647619" imgH="9142857" progId="MSPhotoEd.3">
                  <p:embed/>
                  <p:pic>
                    <p:nvPicPr>
                      <p:cNvPr id="0" name="Object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142163" y="3327400"/>
                        <a:ext cx="2232025" cy="307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9" name="Line 15"/>
          <p:cNvSpPr>
            <a:spLocks noChangeShapeType="1"/>
          </p:cNvSpPr>
          <p:nvPr/>
        </p:nvSpPr>
        <p:spPr bwMode="auto">
          <a:xfrm>
            <a:off x="0" y="6130925"/>
            <a:ext cx="9144000" cy="14288"/>
          </a:xfrm>
          <a:prstGeom prst="line">
            <a:avLst/>
          </a:prstGeom>
          <a:noFill/>
          <a:ln w="152400">
            <a:solidFill>
              <a:srgbClr val="4C57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NZ" dirty="0"/>
          </a:p>
        </p:txBody>
      </p:sp>
      <p:sp>
        <p:nvSpPr>
          <p:cNvPr id="32768" name="Text Box 1024"/>
          <p:cNvSpPr txBox="1">
            <a:spLocks noChangeArrowheads="1"/>
          </p:cNvSpPr>
          <p:nvPr/>
        </p:nvSpPr>
        <p:spPr bwMode="auto">
          <a:xfrm>
            <a:off x="6105525" y="6202363"/>
            <a:ext cx="3038475" cy="815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GB" sz="1200" b="1" dirty="0">
                <a:solidFill>
                  <a:schemeClr val="bg1"/>
                </a:solidFill>
                <a:latin typeface="Verdana" pitchFamily="34" charset="0"/>
              </a:rPr>
              <a:t>Policy </a:t>
            </a:r>
            <a:r>
              <a:rPr lang="en-GB" sz="1200" b="1" dirty="0" smtClean="0">
                <a:solidFill>
                  <a:schemeClr val="bg1"/>
                </a:solidFill>
                <a:latin typeface="Verdana" pitchFamily="34" charset="0"/>
              </a:rPr>
              <a:t>and Strategy</a:t>
            </a:r>
            <a:endParaRPr lang="en-GB" sz="1200" b="1" dirty="0">
              <a:solidFill>
                <a:schemeClr val="bg1"/>
              </a:solidFill>
              <a:latin typeface="Verdana" pitchFamily="34" charset="0"/>
            </a:endParaRPr>
          </a:p>
          <a:p>
            <a:pPr algn="r"/>
            <a:r>
              <a:rPr lang="fi-FI" sz="1000" dirty="0" smtClean="0">
                <a:solidFill>
                  <a:schemeClr val="bg1"/>
                </a:solidFill>
                <a:latin typeface="Verdana" pitchFamily="34" charset="0"/>
              </a:rPr>
              <a:t>Te Wāhanga o te Rautaki me te Kaupapa</a:t>
            </a:r>
            <a:endParaRPr lang="en-NZ" sz="1000" dirty="0" smtClean="0">
              <a:solidFill>
                <a:schemeClr val="bg1"/>
              </a:solidFill>
              <a:latin typeface="Verdana" pitchFamily="34" charset="0"/>
            </a:endParaRPr>
          </a:p>
          <a:p>
            <a:pPr algn="r"/>
            <a:r>
              <a:rPr lang="en-NZ" sz="1000" dirty="0" smtClean="0">
                <a:solidFill>
                  <a:schemeClr val="bg1"/>
                </a:solidFill>
                <a:latin typeface="Verdana" pitchFamily="34" charset="0"/>
              </a:rPr>
              <a:t>taxpolicy.ird.govt.nz</a:t>
            </a:r>
            <a:endParaRPr lang="en-NZ" sz="1000" dirty="0">
              <a:solidFill>
                <a:schemeClr val="bg1"/>
              </a:solidFill>
              <a:latin typeface="Verdana" pitchFamily="34" charset="0"/>
            </a:endParaRPr>
          </a:p>
          <a:p>
            <a:pPr algn="r">
              <a:spcBef>
                <a:spcPct val="50000"/>
              </a:spcBef>
            </a:pPr>
            <a:endParaRPr lang="en-NZ" sz="1000" dirty="0">
              <a:solidFill>
                <a:schemeClr val="bg1"/>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3000" b="1">
          <a:solidFill>
            <a:schemeClr val="tx1"/>
          </a:solidFill>
          <a:latin typeface="+mj-lt"/>
          <a:ea typeface="+mj-ea"/>
          <a:cs typeface="+mj-cs"/>
        </a:defRPr>
      </a:lvl1pPr>
      <a:lvl2pPr algn="ctr" rtl="0" eaLnBrk="1" fontAlgn="base" hangingPunct="1">
        <a:spcBef>
          <a:spcPct val="0"/>
        </a:spcBef>
        <a:spcAft>
          <a:spcPct val="0"/>
        </a:spcAft>
        <a:defRPr sz="3000" b="1">
          <a:solidFill>
            <a:schemeClr val="tx1"/>
          </a:solidFill>
          <a:latin typeface="Verdana" pitchFamily="34" charset="0"/>
        </a:defRPr>
      </a:lvl2pPr>
      <a:lvl3pPr algn="ctr" rtl="0" eaLnBrk="1" fontAlgn="base" hangingPunct="1">
        <a:spcBef>
          <a:spcPct val="0"/>
        </a:spcBef>
        <a:spcAft>
          <a:spcPct val="0"/>
        </a:spcAft>
        <a:defRPr sz="3000" b="1">
          <a:solidFill>
            <a:schemeClr val="tx1"/>
          </a:solidFill>
          <a:latin typeface="Verdana" pitchFamily="34" charset="0"/>
        </a:defRPr>
      </a:lvl3pPr>
      <a:lvl4pPr algn="ctr" rtl="0" eaLnBrk="1" fontAlgn="base" hangingPunct="1">
        <a:spcBef>
          <a:spcPct val="0"/>
        </a:spcBef>
        <a:spcAft>
          <a:spcPct val="0"/>
        </a:spcAft>
        <a:defRPr sz="3000" b="1">
          <a:solidFill>
            <a:schemeClr val="tx1"/>
          </a:solidFill>
          <a:latin typeface="Verdana" pitchFamily="34" charset="0"/>
        </a:defRPr>
      </a:lvl4pPr>
      <a:lvl5pPr algn="ctr" rtl="0" eaLnBrk="1" fontAlgn="base" hangingPunct="1">
        <a:spcBef>
          <a:spcPct val="0"/>
        </a:spcBef>
        <a:spcAft>
          <a:spcPct val="0"/>
        </a:spcAft>
        <a:defRPr sz="3000" b="1">
          <a:solidFill>
            <a:schemeClr val="tx1"/>
          </a:solidFill>
          <a:latin typeface="Verdana" pitchFamily="34" charset="0"/>
        </a:defRPr>
      </a:lvl5pPr>
      <a:lvl6pPr marL="457200" algn="ctr" rtl="0" eaLnBrk="1" fontAlgn="base" hangingPunct="1">
        <a:spcBef>
          <a:spcPct val="0"/>
        </a:spcBef>
        <a:spcAft>
          <a:spcPct val="0"/>
        </a:spcAft>
        <a:defRPr sz="3000" b="1">
          <a:solidFill>
            <a:schemeClr val="tx1"/>
          </a:solidFill>
          <a:latin typeface="Verdana" pitchFamily="34" charset="0"/>
        </a:defRPr>
      </a:lvl6pPr>
      <a:lvl7pPr marL="914400" algn="ctr" rtl="0" eaLnBrk="1" fontAlgn="base" hangingPunct="1">
        <a:spcBef>
          <a:spcPct val="0"/>
        </a:spcBef>
        <a:spcAft>
          <a:spcPct val="0"/>
        </a:spcAft>
        <a:defRPr sz="3000" b="1">
          <a:solidFill>
            <a:schemeClr val="tx1"/>
          </a:solidFill>
          <a:latin typeface="Verdana" pitchFamily="34" charset="0"/>
        </a:defRPr>
      </a:lvl7pPr>
      <a:lvl8pPr marL="1371600" algn="ctr" rtl="0" eaLnBrk="1" fontAlgn="base" hangingPunct="1">
        <a:spcBef>
          <a:spcPct val="0"/>
        </a:spcBef>
        <a:spcAft>
          <a:spcPct val="0"/>
        </a:spcAft>
        <a:defRPr sz="3000" b="1">
          <a:solidFill>
            <a:schemeClr val="tx1"/>
          </a:solidFill>
          <a:latin typeface="Verdana" pitchFamily="34" charset="0"/>
        </a:defRPr>
      </a:lvl8pPr>
      <a:lvl9pPr marL="1828800" algn="ctr" rtl="0" eaLnBrk="1" fontAlgn="base" hangingPunct="1">
        <a:spcBef>
          <a:spcPct val="0"/>
        </a:spcBef>
        <a:spcAft>
          <a:spcPct val="0"/>
        </a:spcAft>
        <a:defRPr sz="3000" b="1">
          <a:solidFill>
            <a:schemeClr val="tx1"/>
          </a:solidFill>
          <a:latin typeface="Verdana" pitchFamily="34" charset="0"/>
        </a:defRPr>
      </a:lvl9pPr>
    </p:titleStyle>
    <p:bodyStyle>
      <a:lvl1pPr marL="342900" indent="-342900" algn="l" rtl="0" eaLnBrk="1" fontAlgn="base" hangingPunct="1">
        <a:spcBef>
          <a:spcPct val="20000"/>
        </a:spcBef>
        <a:spcAft>
          <a:spcPct val="20000"/>
        </a:spcAft>
        <a:buSzPct val="100000"/>
        <a:buChar char="•"/>
        <a:defRPr sz="2300">
          <a:solidFill>
            <a:schemeClr val="tx1"/>
          </a:solidFill>
          <a:latin typeface="+mn-lt"/>
          <a:ea typeface="+mn-ea"/>
          <a:cs typeface="+mn-cs"/>
        </a:defRPr>
      </a:lvl1pPr>
      <a:lvl2pPr marL="742950" indent="-285750" algn="l" rtl="0" eaLnBrk="1" fontAlgn="base" hangingPunct="1">
        <a:spcBef>
          <a:spcPct val="0"/>
        </a:spcBef>
        <a:spcAft>
          <a:spcPct val="20000"/>
        </a:spcAft>
        <a:buSzPct val="100000"/>
        <a:buChar char="–"/>
        <a:defRPr sz="1900">
          <a:solidFill>
            <a:schemeClr val="tx1"/>
          </a:solidFill>
          <a:latin typeface="+mn-lt"/>
        </a:defRPr>
      </a:lvl2pPr>
      <a:lvl3pPr marL="1143000" indent="-228600" algn="l" rtl="0" eaLnBrk="1" fontAlgn="base" hangingPunct="1">
        <a:spcBef>
          <a:spcPct val="20000"/>
        </a:spcBef>
        <a:spcAft>
          <a:spcPct val="0"/>
        </a:spcAft>
        <a:buSzPct val="100000"/>
        <a:buChar char="•"/>
        <a:defRPr sz="1900">
          <a:solidFill>
            <a:schemeClr val="tx1"/>
          </a:solidFill>
          <a:latin typeface="+mn-lt"/>
        </a:defRPr>
      </a:lvl3pPr>
      <a:lvl4pPr marL="1600200" indent="-228600" algn="l" rtl="0" eaLnBrk="1" fontAlgn="base" hangingPunct="1">
        <a:spcBef>
          <a:spcPct val="20000"/>
        </a:spcBef>
        <a:spcAft>
          <a:spcPct val="0"/>
        </a:spcAft>
        <a:buSzPct val="100000"/>
        <a:buChar char="–"/>
        <a:defRPr sz="1900">
          <a:solidFill>
            <a:schemeClr val="tx1"/>
          </a:solidFill>
          <a:latin typeface="+mn-lt"/>
        </a:defRPr>
      </a:lvl4pPr>
      <a:lvl5pPr marL="2057400" indent="-228600" algn="l" rtl="0" eaLnBrk="1" fontAlgn="base" hangingPunct="1">
        <a:spcBef>
          <a:spcPct val="20000"/>
        </a:spcBef>
        <a:spcAft>
          <a:spcPct val="0"/>
        </a:spcAft>
        <a:buSzPct val="100000"/>
        <a:buChar char="»"/>
        <a:defRPr sz="1900">
          <a:solidFill>
            <a:schemeClr val="tx1"/>
          </a:solidFill>
          <a:latin typeface="+mn-lt"/>
        </a:defRPr>
      </a:lvl5pPr>
      <a:lvl6pPr marL="2514600" indent="-228600" algn="l" rtl="0" eaLnBrk="1" fontAlgn="base" hangingPunct="1">
        <a:spcBef>
          <a:spcPct val="20000"/>
        </a:spcBef>
        <a:spcAft>
          <a:spcPct val="0"/>
        </a:spcAft>
        <a:buSzPct val="100000"/>
        <a:buChar char="»"/>
        <a:defRPr sz="1900">
          <a:solidFill>
            <a:schemeClr val="tx1"/>
          </a:solidFill>
          <a:latin typeface="+mn-lt"/>
        </a:defRPr>
      </a:lvl6pPr>
      <a:lvl7pPr marL="2971800" indent="-228600" algn="l" rtl="0" eaLnBrk="1" fontAlgn="base" hangingPunct="1">
        <a:spcBef>
          <a:spcPct val="20000"/>
        </a:spcBef>
        <a:spcAft>
          <a:spcPct val="0"/>
        </a:spcAft>
        <a:buSzPct val="100000"/>
        <a:buChar char="»"/>
        <a:defRPr sz="1900">
          <a:solidFill>
            <a:schemeClr val="tx1"/>
          </a:solidFill>
          <a:latin typeface="+mn-lt"/>
        </a:defRPr>
      </a:lvl7pPr>
      <a:lvl8pPr marL="3429000" indent="-228600" algn="l" rtl="0" eaLnBrk="1" fontAlgn="base" hangingPunct="1">
        <a:spcBef>
          <a:spcPct val="20000"/>
        </a:spcBef>
        <a:spcAft>
          <a:spcPct val="0"/>
        </a:spcAft>
        <a:buSzPct val="100000"/>
        <a:buChar char="»"/>
        <a:defRPr sz="1900">
          <a:solidFill>
            <a:schemeClr val="tx1"/>
          </a:solidFill>
          <a:latin typeface="+mn-lt"/>
        </a:defRPr>
      </a:lvl8pPr>
      <a:lvl9pPr marL="3886200" indent="-228600" algn="l" rtl="0" eaLnBrk="1" fontAlgn="base" hangingPunct="1">
        <a:spcBef>
          <a:spcPct val="20000"/>
        </a:spcBef>
        <a:spcAft>
          <a:spcPct val="0"/>
        </a:spcAft>
        <a:buSzPct val="100000"/>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p:txBody>
          <a:bodyPr/>
          <a:lstStyle/>
          <a:p>
            <a:r>
              <a:rPr lang="en-NZ" sz="2500" b="0" dirty="0" smtClean="0"/>
              <a:t>Automatic Exchange of Financial Account Information</a:t>
            </a:r>
            <a:endParaRPr lang="en-NZ" sz="2500" b="0" dirty="0"/>
          </a:p>
        </p:txBody>
      </p:sp>
      <p:sp>
        <p:nvSpPr>
          <p:cNvPr id="23555" name="Rectangle 3"/>
          <p:cNvSpPr>
            <a:spLocks noGrp="1" noChangeArrowheads="1"/>
          </p:cNvSpPr>
          <p:nvPr>
            <p:ph type="subTitle" idx="1"/>
          </p:nvPr>
        </p:nvSpPr>
        <p:spPr/>
        <p:txBody>
          <a:bodyPr/>
          <a:lstStyle/>
          <a:p>
            <a:r>
              <a:rPr lang="en-NZ" sz="2000" dirty="0"/>
              <a:t>Graham Hunt, Tony Loo and </a:t>
            </a:r>
            <a:r>
              <a:rPr lang="en-NZ" sz="2000" dirty="0" smtClean="0"/>
              <a:t>Chris </a:t>
            </a:r>
            <a:r>
              <a:rPr lang="en-NZ" sz="2000" dirty="0"/>
              <a:t>Orchard</a:t>
            </a:r>
          </a:p>
          <a:p>
            <a:r>
              <a:rPr lang="en-NZ" dirty="0" smtClean="0"/>
              <a:t>March 2016</a:t>
            </a:r>
          </a:p>
          <a:p>
            <a:endParaRPr lang="en-NZ"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Reporting Financial Institutions (3)</a:t>
            </a:r>
            <a:endParaRPr lang="en-NZ" dirty="0"/>
          </a:p>
        </p:txBody>
      </p:sp>
      <p:sp>
        <p:nvSpPr>
          <p:cNvPr id="3" name="Content Placeholder 2"/>
          <p:cNvSpPr>
            <a:spLocks noGrp="1"/>
          </p:cNvSpPr>
          <p:nvPr>
            <p:ph idx="1"/>
          </p:nvPr>
        </p:nvSpPr>
        <p:spPr>
          <a:xfrm>
            <a:off x="818146" y="1438275"/>
            <a:ext cx="7546207" cy="4314825"/>
          </a:xfrm>
        </p:spPr>
        <p:txBody>
          <a:bodyPr/>
          <a:lstStyle/>
          <a:p>
            <a:r>
              <a:rPr lang="en-NZ" sz="2000" dirty="0" smtClean="0"/>
              <a:t>Four types of Financial Institutions:</a:t>
            </a:r>
          </a:p>
          <a:p>
            <a:pPr lvl="1"/>
            <a:r>
              <a:rPr lang="en-NZ" sz="1600" dirty="0" smtClean="0"/>
              <a:t>Depository Institution, Custodial Institution, Specified Insurance Company and Investment Entity</a:t>
            </a:r>
          </a:p>
          <a:p>
            <a:r>
              <a:rPr lang="en-NZ" sz="2000" dirty="0" smtClean="0"/>
              <a:t>Due Diligence varies depending on whether the account is a:</a:t>
            </a:r>
          </a:p>
          <a:p>
            <a:pPr lvl="1"/>
            <a:r>
              <a:rPr lang="en-NZ" sz="1600" dirty="0" smtClean="0"/>
              <a:t>pre-existing individual account;</a:t>
            </a:r>
          </a:p>
          <a:p>
            <a:pPr lvl="1"/>
            <a:r>
              <a:rPr lang="en-NZ" sz="1600" dirty="0"/>
              <a:t>p</a:t>
            </a:r>
            <a:r>
              <a:rPr lang="en-NZ" sz="1600" dirty="0" smtClean="0"/>
              <a:t>re-existing entity account;</a:t>
            </a:r>
          </a:p>
          <a:p>
            <a:pPr lvl="1"/>
            <a:r>
              <a:rPr lang="en-NZ" sz="1600" dirty="0"/>
              <a:t>n</a:t>
            </a:r>
            <a:r>
              <a:rPr lang="en-NZ" sz="1600" dirty="0" smtClean="0"/>
              <a:t>ew individual account; or</a:t>
            </a:r>
          </a:p>
          <a:p>
            <a:pPr lvl="1"/>
            <a:r>
              <a:rPr lang="en-NZ" sz="1600" dirty="0"/>
              <a:t>n</a:t>
            </a:r>
            <a:r>
              <a:rPr lang="en-NZ" sz="1600" dirty="0" smtClean="0"/>
              <a:t>ew entity account.</a:t>
            </a:r>
          </a:p>
          <a:p>
            <a:r>
              <a:rPr lang="en-NZ" sz="2000" dirty="0" smtClean="0"/>
              <a:t>Review of pre-existing accounts largely based on existing customer information.</a:t>
            </a:r>
          </a:p>
          <a:p>
            <a:r>
              <a:rPr lang="en-NZ" sz="2000" dirty="0" smtClean="0"/>
              <a:t>Review of new accounts based on obtaining new information via self-certifications.</a:t>
            </a:r>
            <a:endParaRPr lang="en-NZ" sz="2000" dirty="0"/>
          </a:p>
        </p:txBody>
      </p:sp>
    </p:spTree>
    <p:extLst>
      <p:ext uri="{BB962C8B-B14F-4D97-AF65-F5344CB8AC3E}">
        <p14:creationId xmlns:p14="http://schemas.microsoft.com/office/powerpoint/2010/main" val="40258887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smtClean="0"/>
              <a:t>Non-Reporting Financial Institutions (NRFI)</a:t>
            </a:r>
            <a:endParaRPr lang="en-US" dirty="0"/>
          </a:p>
        </p:txBody>
      </p:sp>
      <p:sp>
        <p:nvSpPr>
          <p:cNvPr id="33795" name="Rectangle 3"/>
          <p:cNvSpPr>
            <a:spLocks noGrp="1" noChangeArrowheads="1"/>
          </p:cNvSpPr>
          <p:nvPr>
            <p:ph type="body" idx="1"/>
          </p:nvPr>
        </p:nvSpPr>
        <p:spPr>
          <a:xfrm>
            <a:off x="818147" y="1438275"/>
            <a:ext cx="7555832" cy="4314825"/>
          </a:xfrm>
        </p:spPr>
        <p:txBody>
          <a:bodyPr/>
          <a:lstStyle/>
          <a:p>
            <a:r>
              <a:rPr lang="en-US" sz="2000" dirty="0" smtClean="0"/>
              <a:t>The CRS and FATCA definitions of NRFI are </a:t>
            </a:r>
            <a:r>
              <a:rPr lang="en-US" sz="2000" b="1" dirty="0" smtClean="0"/>
              <a:t>NOT</a:t>
            </a:r>
            <a:r>
              <a:rPr lang="en-US" sz="2000" dirty="0" smtClean="0"/>
              <a:t> the same.</a:t>
            </a:r>
          </a:p>
          <a:p>
            <a:r>
              <a:rPr lang="en-US" sz="2000" dirty="0" smtClean="0"/>
              <a:t>Common to both are:</a:t>
            </a:r>
          </a:p>
          <a:p>
            <a:pPr lvl="1"/>
            <a:r>
              <a:rPr lang="en-US" sz="1600" dirty="0" smtClean="0"/>
              <a:t>Government Entities, International Organisations, Central Banks and Pension Funds of such entities;</a:t>
            </a:r>
          </a:p>
          <a:p>
            <a:pPr lvl="1"/>
            <a:r>
              <a:rPr lang="en-US" sz="1600" dirty="0" smtClean="0"/>
              <a:t>Broad participation Retirement Funds and Narrow Participation Retirement Funds;</a:t>
            </a:r>
          </a:p>
          <a:p>
            <a:pPr lvl="1"/>
            <a:r>
              <a:rPr lang="en-US" sz="1600" dirty="0" smtClean="0"/>
              <a:t>Qualified Credit Card Issuers;</a:t>
            </a:r>
          </a:p>
          <a:p>
            <a:pPr lvl="1"/>
            <a:r>
              <a:rPr lang="en-US" sz="1600" dirty="0" smtClean="0"/>
              <a:t>Exempt Collective Investment Schemes; and</a:t>
            </a:r>
          </a:p>
          <a:p>
            <a:pPr lvl="1"/>
            <a:r>
              <a:rPr lang="en-US" sz="1600" dirty="0" smtClean="0"/>
              <a:t>Trustee-Documented Trusts.</a:t>
            </a:r>
          </a:p>
          <a:p>
            <a:r>
              <a:rPr lang="en-US" sz="2000" dirty="0" smtClean="0"/>
              <a:t>The only other NRFI in the CRS are those defined in New Zealand domestic law as having a low risk of tax evasion.</a:t>
            </a:r>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Financial Institutions with a Low</a:t>
            </a:r>
            <a:br>
              <a:rPr lang="en-NZ" dirty="0" smtClean="0"/>
            </a:br>
            <a:r>
              <a:rPr lang="en-NZ" dirty="0" smtClean="0"/>
              <a:t>Risk of Tax Evasion</a:t>
            </a:r>
            <a:endParaRPr lang="en-NZ" dirty="0"/>
          </a:p>
        </p:txBody>
      </p:sp>
      <p:sp>
        <p:nvSpPr>
          <p:cNvPr id="3" name="Content Placeholder 2"/>
          <p:cNvSpPr>
            <a:spLocks noGrp="1"/>
          </p:cNvSpPr>
          <p:nvPr>
            <p:ph idx="1"/>
          </p:nvPr>
        </p:nvSpPr>
        <p:spPr>
          <a:xfrm>
            <a:off x="798896" y="1607419"/>
            <a:ext cx="7565457" cy="4145681"/>
          </a:xfrm>
        </p:spPr>
        <p:txBody>
          <a:bodyPr/>
          <a:lstStyle/>
          <a:p>
            <a:r>
              <a:rPr lang="en-NZ" sz="2000" dirty="0" smtClean="0"/>
              <a:t>To be included in the defined list of NRFI under New Zealand domestic law the entity must:</a:t>
            </a:r>
          </a:p>
          <a:p>
            <a:pPr marL="0" indent="0">
              <a:buNone/>
            </a:pPr>
            <a:endParaRPr lang="en-NZ" sz="1600" dirty="0" smtClean="0"/>
          </a:p>
          <a:p>
            <a:pPr lvl="1"/>
            <a:r>
              <a:rPr lang="en-NZ" sz="1600" dirty="0" smtClean="0"/>
              <a:t>Present a low-risk of being used to evade tax.</a:t>
            </a:r>
          </a:p>
          <a:p>
            <a:pPr marL="457200" lvl="1" indent="0">
              <a:buNone/>
            </a:pPr>
            <a:endParaRPr lang="en-NZ" sz="1600" dirty="0" smtClean="0"/>
          </a:p>
          <a:p>
            <a:pPr lvl="1"/>
            <a:r>
              <a:rPr lang="en-NZ" sz="1600" dirty="0" smtClean="0"/>
              <a:t>Have substantially similar characteristics to any of the entities listed in the first three bullets under “Common to both” in the previous slide. Where not all the characteristics are present the Financial Institution can still qualify provided there is a substitute requirement that provides equivalent assurance of low-risk.</a:t>
            </a:r>
          </a:p>
          <a:p>
            <a:pPr lvl="1"/>
            <a:endParaRPr lang="en-NZ" sz="1600" dirty="0"/>
          </a:p>
          <a:p>
            <a:pPr lvl="1"/>
            <a:r>
              <a:rPr lang="en-NZ" sz="1600" dirty="0"/>
              <a:t>N</a:t>
            </a:r>
            <a:r>
              <a:rPr lang="en-NZ" sz="1600" dirty="0" smtClean="0"/>
              <a:t>ot frustrate the purposes of the Common Reporting Standard.</a:t>
            </a:r>
          </a:p>
          <a:p>
            <a:pPr marL="57150" indent="0">
              <a:buNone/>
            </a:pPr>
            <a:endParaRPr lang="en-NZ" sz="1800" dirty="0" smtClean="0"/>
          </a:p>
          <a:p>
            <a:pPr lvl="1"/>
            <a:endParaRPr lang="en-NZ" sz="1400" dirty="0" smtClean="0"/>
          </a:p>
          <a:p>
            <a:pPr lvl="1"/>
            <a:endParaRPr lang="en-NZ" sz="1400" dirty="0"/>
          </a:p>
        </p:txBody>
      </p:sp>
    </p:spTree>
    <p:extLst>
      <p:ext uri="{BB962C8B-B14F-4D97-AF65-F5344CB8AC3E}">
        <p14:creationId xmlns:p14="http://schemas.microsoft.com/office/powerpoint/2010/main" val="14021215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Excluded Accounts</a:t>
            </a:r>
            <a:endParaRPr lang="en-NZ" dirty="0"/>
          </a:p>
        </p:txBody>
      </p:sp>
      <p:sp>
        <p:nvSpPr>
          <p:cNvPr id="3" name="Content Placeholder 2"/>
          <p:cNvSpPr>
            <a:spLocks noGrp="1"/>
          </p:cNvSpPr>
          <p:nvPr>
            <p:ph idx="1"/>
          </p:nvPr>
        </p:nvSpPr>
        <p:spPr>
          <a:xfrm>
            <a:off x="625642" y="1347537"/>
            <a:ext cx="7902341" cy="4405563"/>
          </a:xfrm>
        </p:spPr>
        <p:txBody>
          <a:bodyPr/>
          <a:lstStyle/>
          <a:p>
            <a:r>
              <a:rPr lang="en-NZ" sz="2000" dirty="0" smtClean="0"/>
              <a:t>There is a degree of overlap between the CRS and FATCA definitions of excluded account. The following accounts as defined in Annex 2 of the IGA are also Excluded Accounts as defined in the CRS:</a:t>
            </a:r>
          </a:p>
          <a:p>
            <a:pPr lvl="1"/>
            <a:r>
              <a:rPr lang="en-NZ" sz="1600" dirty="0" smtClean="0"/>
              <a:t>Retirement and Pension Account;</a:t>
            </a:r>
          </a:p>
          <a:p>
            <a:pPr lvl="1"/>
            <a:r>
              <a:rPr lang="en-NZ" sz="1600" dirty="0" smtClean="0"/>
              <a:t>Non-Retirement Savings Account;</a:t>
            </a:r>
          </a:p>
          <a:p>
            <a:pPr lvl="1"/>
            <a:r>
              <a:rPr lang="en-NZ" sz="1600" dirty="0" smtClean="0"/>
              <a:t>Certain Term Life Insurance Contracts;</a:t>
            </a:r>
          </a:p>
          <a:p>
            <a:pPr lvl="1"/>
            <a:r>
              <a:rPr lang="en-NZ" sz="1600" dirty="0" smtClean="0"/>
              <a:t>Account Held By an Estate; and</a:t>
            </a:r>
          </a:p>
          <a:p>
            <a:pPr lvl="1"/>
            <a:r>
              <a:rPr lang="en-NZ" sz="1600" dirty="0" smtClean="0"/>
              <a:t>Escrow accounts.</a:t>
            </a:r>
          </a:p>
          <a:p>
            <a:r>
              <a:rPr lang="en-NZ" sz="2000" dirty="0" smtClean="0"/>
              <a:t>The CRS additionally excludes:</a:t>
            </a:r>
          </a:p>
          <a:p>
            <a:pPr lvl="1"/>
            <a:r>
              <a:rPr lang="en-NZ" sz="1600" dirty="0" smtClean="0"/>
              <a:t>Certain overpaid balances on credit cards (where the Financial Institution is not a Qualified Credit Card Issuer);</a:t>
            </a:r>
          </a:p>
          <a:p>
            <a:pPr lvl="1"/>
            <a:r>
              <a:rPr lang="en-NZ" sz="1600" dirty="0" smtClean="0"/>
              <a:t>Accounts that present a low risk of being used to evade tax as defined in New Zealand domestic law.</a:t>
            </a:r>
            <a:endParaRPr lang="en-NZ" sz="1600" dirty="0"/>
          </a:p>
        </p:txBody>
      </p:sp>
    </p:spTree>
    <p:extLst>
      <p:ext uri="{BB962C8B-B14F-4D97-AF65-F5344CB8AC3E}">
        <p14:creationId xmlns:p14="http://schemas.microsoft.com/office/powerpoint/2010/main" val="6691658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Accounts with a Low Risk</a:t>
            </a:r>
            <a:br>
              <a:rPr lang="en-NZ" dirty="0" smtClean="0"/>
            </a:br>
            <a:r>
              <a:rPr lang="en-NZ" dirty="0" smtClean="0"/>
              <a:t>of Tax Evasion</a:t>
            </a:r>
            <a:endParaRPr lang="en-NZ" dirty="0"/>
          </a:p>
        </p:txBody>
      </p:sp>
      <p:sp>
        <p:nvSpPr>
          <p:cNvPr id="3" name="Content Placeholder 2"/>
          <p:cNvSpPr>
            <a:spLocks noGrp="1"/>
          </p:cNvSpPr>
          <p:nvPr>
            <p:ph idx="1"/>
          </p:nvPr>
        </p:nvSpPr>
        <p:spPr>
          <a:xfrm>
            <a:off x="810705" y="1617044"/>
            <a:ext cx="7563273" cy="4136056"/>
          </a:xfrm>
        </p:spPr>
        <p:txBody>
          <a:bodyPr/>
          <a:lstStyle/>
          <a:p>
            <a:r>
              <a:rPr lang="en-NZ" sz="2000" dirty="0"/>
              <a:t>To be included in the defined list of </a:t>
            </a:r>
            <a:r>
              <a:rPr lang="en-NZ" sz="2000" dirty="0" smtClean="0"/>
              <a:t>Excluded Accounts </a:t>
            </a:r>
            <a:r>
              <a:rPr lang="en-NZ" sz="2000" dirty="0"/>
              <a:t>under New Zealand domestic law the </a:t>
            </a:r>
            <a:r>
              <a:rPr lang="en-NZ" sz="2000" dirty="0" smtClean="0"/>
              <a:t>account must:</a:t>
            </a:r>
          </a:p>
          <a:p>
            <a:endParaRPr lang="en-NZ" sz="1600" dirty="0" smtClean="0"/>
          </a:p>
          <a:p>
            <a:pPr lvl="1"/>
            <a:r>
              <a:rPr lang="en-NZ" sz="1600" dirty="0" smtClean="0"/>
              <a:t>Present a low risk of being used to evade tax.</a:t>
            </a:r>
          </a:p>
          <a:p>
            <a:pPr marL="457200" lvl="1" indent="0">
              <a:buNone/>
            </a:pPr>
            <a:endParaRPr lang="en-NZ" sz="1600" dirty="0" smtClean="0"/>
          </a:p>
          <a:p>
            <a:pPr lvl="1"/>
            <a:r>
              <a:rPr lang="en-NZ" sz="1600" dirty="0"/>
              <a:t>Have substantially similar characteristics to any of the </a:t>
            </a:r>
            <a:r>
              <a:rPr lang="en-NZ" sz="1600" dirty="0" smtClean="0"/>
              <a:t>accounts </a:t>
            </a:r>
            <a:r>
              <a:rPr lang="en-NZ" sz="1600" dirty="0"/>
              <a:t>listed in the previous slide. Where not all the characteristics are </a:t>
            </a:r>
            <a:r>
              <a:rPr lang="en-NZ" sz="1600" dirty="0" smtClean="0"/>
              <a:t>present, </a:t>
            </a:r>
            <a:r>
              <a:rPr lang="en-NZ" sz="1600" dirty="0"/>
              <a:t>the </a:t>
            </a:r>
            <a:r>
              <a:rPr lang="en-NZ" sz="1600" dirty="0" smtClean="0"/>
              <a:t>account can </a:t>
            </a:r>
            <a:r>
              <a:rPr lang="en-NZ" sz="1600" dirty="0"/>
              <a:t>still qualify provided there is a substitute requirement that provides equivalent assurance of </a:t>
            </a:r>
            <a:r>
              <a:rPr lang="en-NZ" sz="1600" dirty="0" smtClean="0"/>
              <a:t>low-risk.</a:t>
            </a:r>
          </a:p>
          <a:p>
            <a:pPr lvl="1"/>
            <a:endParaRPr lang="en-NZ" sz="1600" dirty="0"/>
          </a:p>
          <a:p>
            <a:pPr lvl="1"/>
            <a:r>
              <a:rPr lang="en-NZ" sz="1600" dirty="0"/>
              <a:t>Not frustrate the purposes of the Common </a:t>
            </a:r>
            <a:r>
              <a:rPr lang="en-NZ" sz="1600" dirty="0" smtClean="0"/>
              <a:t>Reporting </a:t>
            </a:r>
            <a:r>
              <a:rPr lang="en-NZ" sz="1600" dirty="0"/>
              <a:t>Standard.</a:t>
            </a:r>
          </a:p>
          <a:p>
            <a:pPr marL="457200" lvl="1" indent="0">
              <a:buNone/>
            </a:pPr>
            <a:endParaRPr lang="en-NZ" sz="1400" dirty="0" smtClean="0"/>
          </a:p>
          <a:p>
            <a:pPr lvl="1"/>
            <a:endParaRPr lang="en-NZ" sz="1400" dirty="0"/>
          </a:p>
        </p:txBody>
      </p:sp>
    </p:spTree>
    <p:extLst>
      <p:ext uri="{BB962C8B-B14F-4D97-AF65-F5344CB8AC3E}">
        <p14:creationId xmlns:p14="http://schemas.microsoft.com/office/powerpoint/2010/main" val="38376687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Dormant Accounts</a:t>
            </a:r>
            <a:endParaRPr lang="en-NZ" dirty="0"/>
          </a:p>
        </p:txBody>
      </p:sp>
      <p:sp>
        <p:nvSpPr>
          <p:cNvPr id="3" name="Content Placeholder 2"/>
          <p:cNvSpPr>
            <a:spLocks noGrp="1"/>
          </p:cNvSpPr>
          <p:nvPr>
            <p:ph idx="1"/>
          </p:nvPr>
        </p:nvSpPr>
        <p:spPr>
          <a:xfrm>
            <a:off x="818147" y="1438275"/>
            <a:ext cx="7555832" cy="4314825"/>
          </a:xfrm>
        </p:spPr>
        <p:txBody>
          <a:bodyPr/>
          <a:lstStyle/>
          <a:p>
            <a:r>
              <a:rPr lang="en-NZ" sz="2000" dirty="0" smtClean="0"/>
              <a:t>The Commentary to the CRS suggests that a low-value dormant account could be an Excluded Account, the value given as an example being US$1,000.</a:t>
            </a:r>
          </a:p>
          <a:p>
            <a:r>
              <a:rPr lang="en-NZ" sz="2000" dirty="0" smtClean="0"/>
              <a:t>Would such an exclusion be helpful to Financial Institutions?</a:t>
            </a:r>
          </a:p>
          <a:p>
            <a:r>
              <a:rPr lang="en-NZ" sz="2000" dirty="0" smtClean="0"/>
              <a:t>If so, should the exclusion be mandatory or should Financial Institutions have an option to apply it if they so choose?</a:t>
            </a:r>
            <a:endParaRPr lang="en-NZ" sz="2000" dirty="0"/>
          </a:p>
        </p:txBody>
      </p:sp>
    </p:spTree>
    <p:extLst>
      <p:ext uri="{BB962C8B-B14F-4D97-AF65-F5344CB8AC3E}">
        <p14:creationId xmlns:p14="http://schemas.microsoft.com/office/powerpoint/2010/main" val="11640162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Cash Value Insurance (CVIC)</a:t>
            </a:r>
            <a:br>
              <a:rPr lang="en-NZ" dirty="0" smtClean="0"/>
            </a:br>
            <a:r>
              <a:rPr lang="en-NZ" dirty="0" smtClean="0"/>
              <a:t>and Annuity Contracts</a:t>
            </a:r>
            <a:endParaRPr lang="en-NZ" dirty="0"/>
          </a:p>
        </p:txBody>
      </p:sp>
      <p:sp>
        <p:nvSpPr>
          <p:cNvPr id="3" name="Content Placeholder 2"/>
          <p:cNvSpPr>
            <a:spLocks noGrp="1"/>
          </p:cNvSpPr>
          <p:nvPr>
            <p:ph idx="1"/>
          </p:nvPr>
        </p:nvSpPr>
        <p:spPr>
          <a:xfrm>
            <a:off x="808522" y="1626669"/>
            <a:ext cx="7565457" cy="4126431"/>
          </a:xfrm>
        </p:spPr>
        <p:txBody>
          <a:bodyPr/>
          <a:lstStyle/>
          <a:p>
            <a:r>
              <a:rPr lang="en-NZ" sz="2000" dirty="0" smtClean="0"/>
              <a:t>The CRS specifically excludes from being reviewed, identified or reported any CVIC or Annuity that is effectively prevented by law from being sold to residents of Reportable Jurisdictions.</a:t>
            </a:r>
          </a:p>
          <a:p>
            <a:r>
              <a:rPr lang="en-NZ" sz="2000" dirty="0" smtClean="0"/>
              <a:t>Where a similar exclusion from review, etc. is applied to pre-existing entity accounts with a value that does not exceed US$250,000, the Financial Institution can elect not to apply the exclusion.</a:t>
            </a:r>
          </a:p>
          <a:p>
            <a:r>
              <a:rPr lang="en-NZ" sz="2000" dirty="0" smtClean="0"/>
              <a:t>Would a similar election be helpful to Financial Institutions for CVIC and Annuity Contracts? </a:t>
            </a:r>
            <a:endParaRPr lang="en-NZ" sz="2000" dirty="0"/>
          </a:p>
        </p:txBody>
      </p:sp>
    </p:spTree>
    <p:extLst>
      <p:ext uri="{BB962C8B-B14F-4D97-AF65-F5344CB8AC3E}">
        <p14:creationId xmlns:p14="http://schemas.microsoft.com/office/powerpoint/2010/main" val="11421174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The Wider Approach</a:t>
            </a:r>
            <a:endParaRPr lang="en-NZ" dirty="0"/>
          </a:p>
        </p:txBody>
      </p:sp>
      <p:sp>
        <p:nvSpPr>
          <p:cNvPr id="3" name="Content Placeholder 2"/>
          <p:cNvSpPr>
            <a:spLocks noGrp="1"/>
          </p:cNvSpPr>
          <p:nvPr>
            <p:ph idx="1"/>
          </p:nvPr>
        </p:nvSpPr>
        <p:spPr>
          <a:xfrm>
            <a:off x="808522" y="1287446"/>
            <a:ext cx="7555832" cy="4500612"/>
          </a:xfrm>
        </p:spPr>
        <p:txBody>
          <a:bodyPr/>
          <a:lstStyle/>
          <a:p>
            <a:r>
              <a:rPr lang="en-NZ" sz="2000" dirty="0" smtClean="0"/>
              <a:t>The wider approach is aimed at reducing the costs for Financial Institutions in carrying out due diligence.</a:t>
            </a:r>
          </a:p>
          <a:p>
            <a:r>
              <a:rPr lang="en-NZ" sz="2000" dirty="0" smtClean="0"/>
              <a:t>The wider approach allows a Financial Institution to apply due diligence to cover all non-residents, thus removing the need to perform additional due diligence each time a new jurisdiction is added to the list of reportable jurisdictions.</a:t>
            </a:r>
          </a:p>
          <a:p>
            <a:r>
              <a:rPr lang="en-NZ" sz="2000" dirty="0" smtClean="0"/>
              <a:t>Is the wider approach helpful to Financial Institutions? </a:t>
            </a:r>
          </a:p>
          <a:p>
            <a:r>
              <a:rPr lang="en-NZ" sz="2000" dirty="0" smtClean="0"/>
              <a:t>If so, should it cover all non-residents or just those where there is an exchange of information instrument in place?</a:t>
            </a:r>
          </a:p>
          <a:p>
            <a:r>
              <a:rPr lang="en-NZ" sz="2000" dirty="0" smtClean="0"/>
              <a:t>For how long should Financial </a:t>
            </a:r>
            <a:r>
              <a:rPr lang="en-NZ" sz="2000" dirty="0"/>
              <a:t>I</a:t>
            </a:r>
            <a:r>
              <a:rPr lang="en-NZ" sz="2000" dirty="0" smtClean="0"/>
              <a:t>nstitutions be required to maintain the information?</a:t>
            </a:r>
          </a:p>
        </p:txBody>
      </p:sp>
    </p:spTree>
    <p:extLst>
      <p:ext uri="{BB962C8B-B14F-4D97-AF65-F5344CB8AC3E}">
        <p14:creationId xmlns:p14="http://schemas.microsoft.com/office/powerpoint/2010/main" val="33059138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Reporting Period</a:t>
            </a:r>
            <a:endParaRPr lang="en-NZ" dirty="0"/>
          </a:p>
        </p:txBody>
      </p:sp>
      <p:sp>
        <p:nvSpPr>
          <p:cNvPr id="3" name="Content Placeholder 2"/>
          <p:cNvSpPr>
            <a:spLocks noGrp="1"/>
          </p:cNvSpPr>
          <p:nvPr>
            <p:ph idx="1"/>
          </p:nvPr>
        </p:nvSpPr>
        <p:spPr>
          <a:xfrm>
            <a:off x="808522" y="1253766"/>
            <a:ext cx="7555832" cy="4506012"/>
          </a:xfrm>
        </p:spPr>
        <p:txBody>
          <a:bodyPr/>
          <a:lstStyle/>
          <a:p>
            <a:r>
              <a:rPr lang="en-NZ" sz="2000" dirty="0" smtClean="0"/>
              <a:t>The first exchange of information with other jurisdictions will take place no later than</a:t>
            </a:r>
            <a:br>
              <a:rPr lang="en-NZ" sz="2000" dirty="0" smtClean="0"/>
            </a:br>
            <a:r>
              <a:rPr lang="en-NZ" sz="2000" dirty="0" smtClean="0"/>
              <a:t>30 September 2018.</a:t>
            </a:r>
          </a:p>
          <a:p>
            <a:r>
              <a:rPr lang="en-NZ" sz="2000" dirty="0" smtClean="0"/>
              <a:t>Should the first reporting period end on:</a:t>
            </a:r>
          </a:p>
          <a:p>
            <a:pPr lvl="1"/>
            <a:r>
              <a:rPr lang="en-NZ" sz="1600" b="1" dirty="0" smtClean="0"/>
              <a:t>31 March 2018</a:t>
            </a:r>
            <a:r>
              <a:rPr lang="en-NZ" sz="1600" dirty="0" smtClean="0"/>
              <a:t>? This would align with the FATCA reporting date but only allows the Financial Institution three months to prepare data for reporting to IRD by 30 June.</a:t>
            </a:r>
          </a:p>
          <a:p>
            <a:pPr lvl="1"/>
            <a:r>
              <a:rPr lang="en-NZ" sz="1600" b="1" dirty="0" smtClean="0"/>
              <a:t>31 December 2017</a:t>
            </a:r>
            <a:r>
              <a:rPr lang="en-NZ" sz="1600" dirty="0" smtClean="0"/>
              <a:t>? This would align with reporting by most jurisdictions under both the CRS and FATCA.  It may help Financial Institutions that are part of multinational groups to align their reporting as well as giving more time to prepare data for  reporting to IRD.</a:t>
            </a:r>
          </a:p>
          <a:p>
            <a:pPr lvl="1"/>
            <a:r>
              <a:rPr lang="en-NZ" sz="1600" b="1" dirty="0" smtClean="0"/>
              <a:t>31 March 2018</a:t>
            </a:r>
            <a:r>
              <a:rPr lang="en-NZ" sz="1600" dirty="0" smtClean="0"/>
              <a:t> transitioning to 31 December in a later period?</a:t>
            </a:r>
          </a:p>
          <a:p>
            <a:pPr lvl="1"/>
            <a:r>
              <a:rPr lang="en-NZ" sz="1600" b="1" dirty="0" smtClean="0"/>
              <a:t>Some other reporting date</a:t>
            </a:r>
            <a:r>
              <a:rPr lang="en-NZ" sz="1600" dirty="0" smtClean="0"/>
              <a:t>?   </a:t>
            </a:r>
            <a:endParaRPr lang="en-NZ" sz="1600" dirty="0"/>
          </a:p>
        </p:txBody>
      </p:sp>
    </p:spTree>
    <p:extLst>
      <p:ext uri="{BB962C8B-B14F-4D97-AF65-F5344CB8AC3E}">
        <p14:creationId xmlns:p14="http://schemas.microsoft.com/office/powerpoint/2010/main" val="20782358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Time for Completing Due Diligence</a:t>
            </a:r>
            <a:endParaRPr lang="en-NZ" dirty="0"/>
          </a:p>
        </p:txBody>
      </p:sp>
      <p:sp>
        <p:nvSpPr>
          <p:cNvPr id="3" name="Content Placeholder 2"/>
          <p:cNvSpPr>
            <a:spLocks noGrp="1"/>
          </p:cNvSpPr>
          <p:nvPr>
            <p:ph idx="1"/>
          </p:nvPr>
        </p:nvSpPr>
        <p:spPr>
          <a:xfrm>
            <a:off x="798897" y="1438275"/>
            <a:ext cx="7575082" cy="4314825"/>
          </a:xfrm>
        </p:spPr>
        <p:txBody>
          <a:bodyPr/>
          <a:lstStyle/>
          <a:p>
            <a:r>
              <a:rPr lang="en-NZ" sz="2000" dirty="0" smtClean="0"/>
              <a:t>Assuming the first Reporting Period ends on 31 March 2018 should the due diligence procedures for pre-existing high-value individual accounts run to:</a:t>
            </a:r>
          </a:p>
          <a:p>
            <a:pPr marL="685800" lvl="1"/>
            <a:r>
              <a:rPr lang="en-NZ" sz="1600" b="1" dirty="0" smtClean="0"/>
              <a:t>31 March 2018</a:t>
            </a:r>
            <a:r>
              <a:rPr lang="en-NZ" sz="1600" dirty="0" smtClean="0"/>
              <a:t>?</a:t>
            </a:r>
          </a:p>
          <a:p>
            <a:pPr marL="685800" lvl="1"/>
            <a:r>
              <a:rPr lang="en-NZ" sz="1600" b="1" dirty="0" smtClean="0"/>
              <a:t>30 June 2018</a:t>
            </a:r>
            <a:r>
              <a:rPr lang="en-NZ" sz="1600" dirty="0" smtClean="0"/>
              <a:t> but report any accounts identified between 1 April and 30 June as if they had been identified by 31 March?</a:t>
            </a:r>
          </a:p>
          <a:p>
            <a:pPr marL="685800" lvl="1"/>
            <a:r>
              <a:rPr lang="en-NZ" sz="1600" b="1" dirty="0" smtClean="0"/>
              <a:t>30 June 2018</a:t>
            </a:r>
            <a:r>
              <a:rPr lang="en-NZ" sz="1600" dirty="0" smtClean="0"/>
              <a:t> with any accounts identified after 31 March 2018 included in the 2019 report?</a:t>
            </a:r>
          </a:p>
          <a:p>
            <a:r>
              <a:rPr lang="en-NZ" sz="2000" dirty="0" smtClean="0"/>
              <a:t>When should the due diligence procedures for other pre-existing accounts run to in 2019?</a:t>
            </a:r>
            <a:endParaRPr lang="en-NZ" sz="2000" dirty="0"/>
          </a:p>
        </p:txBody>
      </p:sp>
    </p:spTree>
    <p:extLst>
      <p:ext uri="{BB962C8B-B14F-4D97-AF65-F5344CB8AC3E}">
        <p14:creationId xmlns:p14="http://schemas.microsoft.com/office/powerpoint/2010/main" val="21259570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Introduction</a:t>
            </a:r>
            <a:endParaRPr lang="en-NZ" dirty="0"/>
          </a:p>
        </p:txBody>
      </p:sp>
      <p:sp>
        <p:nvSpPr>
          <p:cNvPr id="3" name="Content Placeholder 2"/>
          <p:cNvSpPr>
            <a:spLocks noGrp="1"/>
          </p:cNvSpPr>
          <p:nvPr>
            <p:ph idx="1"/>
          </p:nvPr>
        </p:nvSpPr>
        <p:spPr>
          <a:xfrm>
            <a:off x="808522" y="1443789"/>
            <a:ext cx="7555832" cy="4309311"/>
          </a:xfrm>
        </p:spPr>
        <p:txBody>
          <a:bodyPr/>
          <a:lstStyle/>
          <a:p>
            <a:pPr marL="0" indent="0" algn="ctr">
              <a:buNone/>
            </a:pPr>
            <a:r>
              <a:rPr lang="en-NZ" sz="2000" dirty="0" smtClean="0"/>
              <a:t>“Vast amounts of money are kept offshore and go untaxed to the extent that taxpayers fail to comply with tax obligations in their home jurisdiction. Countries have a shared interest in maintaining the integrity of their tax systems. Co-operation between tax administrations is critical in the fight against tax evasion and in protecting the integrity of tax systems. A key aspect of that co-operation is exchange of information”</a:t>
            </a:r>
          </a:p>
          <a:p>
            <a:pPr marL="0" indent="0" algn="ctr">
              <a:buNone/>
            </a:pPr>
            <a:endParaRPr lang="en-NZ" sz="1800" dirty="0" smtClean="0"/>
          </a:p>
          <a:p>
            <a:pPr marL="0" indent="0" algn="r">
              <a:spcBef>
                <a:spcPts val="0"/>
              </a:spcBef>
              <a:spcAft>
                <a:spcPts val="0"/>
              </a:spcAft>
              <a:buNone/>
            </a:pPr>
            <a:r>
              <a:rPr lang="en-NZ" sz="1400" dirty="0" smtClean="0"/>
              <a:t>Standard for Automatic</a:t>
            </a:r>
          </a:p>
          <a:p>
            <a:pPr marL="0" indent="0" algn="r">
              <a:spcBef>
                <a:spcPts val="0"/>
              </a:spcBef>
              <a:spcAft>
                <a:spcPts val="0"/>
              </a:spcAft>
              <a:buNone/>
            </a:pPr>
            <a:r>
              <a:rPr lang="en-NZ" sz="1400" dirty="0" smtClean="0"/>
              <a:t> Exchange of Financial Account</a:t>
            </a:r>
          </a:p>
          <a:p>
            <a:pPr marL="0" indent="0" algn="r">
              <a:spcBef>
                <a:spcPts val="0"/>
              </a:spcBef>
              <a:spcAft>
                <a:spcPts val="0"/>
              </a:spcAft>
              <a:buNone/>
            </a:pPr>
            <a:r>
              <a:rPr lang="en-NZ" sz="1400" dirty="0" smtClean="0"/>
              <a:t> Information In Tax Matters</a:t>
            </a:r>
          </a:p>
          <a:p>
            <a:pPr marL="0" indent="0" algn="r">
              <a:spcBef>
                <a:spcPts val="0"/>
              </a:spcBef>
              <a:spcAft>
                <a:spcPts val="0"/>
              </a:spcAft>
              <a:buNone/>
            </a:pPr>
            <a:r>
              <a:rPr lang="en-NZ" sz="1400" dirty="0" smtClean="0"/>
              <a:t>© OECD 2012</a:t>
            </a:r>
            <a:r>
              <a:rPr lang="en-NZ" sz="1200" dirty="0" smtClean="0"/>
              <a:t> </a:t>
            </a:r>
          </a:p>
          <a:p>
            <a:pPr marL="0" indent="0" algn="r">
              <a:spcBef>
                <a:spcPts val="0"/>
              </a:spcBef>
              <a:spcAft>
                <a:spcPts val="0"/>
              </a:spcAft>
              <a:buNone/>
            </a:pPr>
            <a:r>
              <a:rPr lang="en-NZ" sz="1800" dirty="0" smtClean="0"/>
              <a:t> </a:t>
            </a:r>
            <a:endParaRPr lang="en-NZ" sz="1800" dirty="0"/>
          </a:p>
        </p:txBody>
      </p:sp>
    </p:spTree>
    <p:extLst>
      <p:ext uri="{BB962C8B-B14F-4D97-AF65-F5344CB8AC3E}">
        <p14:creationId xmlns:p14="http://schemas.microsoft.com/office/powerpoint/2010/main" val="18652133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Optionality in the Standard</a:t>
            </a:r>
            <a:endParaRPr lang="en-NZ" dirty="0"/>
          </a:p>
        </p:txBody>
      </p:sp>
      <p:sp>
        <p:nvSpPr>
          <p:cNvPr id="3" name="Content Placeholder 2"/>
          <p:cNvSpPr>
            <a:spLocks noGrp="1"/>
          </p:cNvSpPr>
          <p:nvPr>
            <p:ph idx="1"/>
          </p:nvPr>
        </p:nvSpPr>
        <p:spPr>
          <a:xfrm>
            <a:off x="818147" y="1438275"/>
            <a:ext cx="7555832" cy="4314825"/>
          </a:xfrm>
        </p:spPr>
        <p:txBody>
          <a:bodyPr/>
          <a:lstStyle/>
          <a:p>
            <a:r>
              <a:rPr lang="en-NZ" sz="2000" dirty="0" smtClean="0"/>
              <a:t>The commentary to the Standard outlines a number of alternative approaches to the way that the Standard applies. It is envisaged that jurisdictions will make decisions on whether or not to apply the alternatives and legislate where necessary.</a:t>
            </a:r>
            <a:endParaRPr lang="en-NZ" sz="1600" dirty="0" smtClean="0"/>
          </a:p>
          <a:p>
            <a:r>
              <a:rPr lang="en-NZ" sz="2000" dirty="0" smtClean="0"/>
              <a:t>Would Financial Institutions prefer the options, once decided on, to be made mandatory through legislation? </a:t>
            </a:r>
          </a:p>
          <a:p>
            <a:pPr marL="57150" indent="0">
              <a:buNone/>
            </a:pPr>
            <a:r>
              <a:rPr lang="en-NZ" sz="2000" dirty="0" smtClean="0"/>
              <a:t>   </a:t>
            </a:r>
            <a:r>
              <a:rPr lang="en-NZ" sz="2000" b="1" dirty="0" smtClean="0"/>
              <a:t>OR</a:t>
            </a:r>
          </a:p>
          <a:p>
            <a:r>
              <a:rPr lang="en-NZ" sz="2000" dirty="0" smtClean="0"/>
              <a:t>Would Financial Institutions prefer any legislation to give them the decision on whether they wish to apply an option?</a:t>
            </a:r>
            <a:endParaRPr lang="en-NZ" sz="2000" dirty="0"/>
          </a:p>
        </p:txBody>
      </p:sp>
    </p:spTree>
    <p:extLst>
      <p:ext uri="{BB962C8B-B14F-4D97-AF65-F5344CB8AC3E}">
        <p14:creationId xmlns:p14="http://schemas.microsoft.com/office/powerpoint/2010/main" val="35793127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Compliance Requirements</a:t>
            </a:r>
            <a:endParaRPr lang="en-NZ" dirty="0"/>
          </a:p>
        </p:txBody>
      </p:sp>
      <p:sp>
        <p:nvSpPr>
          <p:cNvPr id="3" name="Content Placeholder 2"/>
          <p:cNvSpPr>
            <a:spLocks noGrp="1"/>
          </p:cNvSpPr>
          <p:nvPr>
            <p:ph idx="1"/>
          </p:nvPr>
        </p:nvSpPr>
        <p:spPr>
          <a:xfrm>
            <a:off x="808523" y="1299411"/>
            <a:ext cx="7555832" cy="4453689"/>
          </a:xfrm>
        </p:spPr>
        <p:txBody>
          <a:bodyPr/>
          <a:lstStyle/>
          <a:p>
            <a:r>
              <a:rPr lang="en-NZ" sz="2000" dirty="0" smtClean="0"/>
              <a:t>The Standard requires effective administration by participating jurisdictions which must have:</a:t>
            </a:r>
          </a:p>
          <a:p>
            <a:pPr lvl="1"/>
            <a:r>
              <a:rPr lang="en-NZ" sz="1600" dirty="0" smtClean="0"/>
              <a:t>Rules to prevent any Financial Institutions, persons or intermediaries from adopting practices intended to circumvent the reporting and due diligence procedures. (Anti-avoidance provisions)</a:t>
            </a:r>
          </a:p>
          <a:p>
            <a:pPr lvl="1"/>
            <a:r>
              <a:rPr lang="en-NZ" sz="1600" dirty="0" smtClean="0"/>
              <a:t>Rules requiring record retention and evidence of performance of due diligence and reporting. (Effective legislation)</a:t>
            </a:r>
          </a:p>
          <a:p>
            <a:pPr lvl="1"/>
            <a:r>
              <a:rPr lang="en-NZ" sz="1600" dirty="0" smtClean="0"/>
              <a:t>Administrative procedures to verify compliance by Financial Institutions. (Program of compliance activity by IRD)</a:t>
            </a:r>
          </a:p>
          <a:p>
            <a:pPr lvl="1"/>
            <a:r>
              <a:rPr lang="en-NZ" sz="1600" dirty="0" smtClean="0"/>
              <a:t>Effective enforcement provisions to address non-compliance. (Penalties for non-compliance)</a:t>
            </a:r>
          </a:p>
        </p:txBody>
      </p:sp>
    </p:spTree>
    <p:extLst>
      <p:ext uri="{BB962C8B-B14F-4D97-AF65-F5344CB8AC3E}">
        <p14:creationId xmlns:p14="http://schemas.microsoft.com/office/powerpoint/2010/main" val="40766673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Information Sources</a:t>
            </a:r>
            <a:endParaRPr lang="en-NZ" dirty="0"/>
          </a:p>
        </p:txBody>
      </p:sp>
      <p:sp>
        <p:nvSpPr>
          <p:cNvPr id="3" name="Content Placeholder 2"/>
          <p:cNvSpPr>
            <a:spLocks noGrp="1"/>
          </p:cNvSpPr>
          <p:nvPr>
            <p:ph idx="1"/>
          </p:nvPr>
        </p:nvSpPr>
        <p:spPr>
          <a:xfrm>
            <a:off x="818147" y="1438275"/>
            <a:ext cx="7546207" cy="4314825"/>
          </a:xfrm>
        </p:spPr>
        <p:txBody>
          <a:bodyPr/>
          <a:lstStyle/>
          <a:p>
            <a:r>
              <a:rPr lang="en-NZ" sz="2000" dirty="0" smtClean="0"/>
              <a:t>The Inland Revenue FATCA page: </a:t>
            </a:r>
          </a:p>
          <a:p>
            <a:pPr marL="400050" lvl="1" indent="0">
              <a:buNone/>
            </a:pPr>
            <a:r>
              <a:rPr lang="en-NZ" sz="1600" dirty="0" smtClean="0">
                <a:solidFill>
                  <a:schemeClr val="accent2"/>
                </a:solidFill>
              </a:rPr>
              <a:t>http://www.ird.govt.nz/international/nzwithos/fatca/fatca-index.html</a:t>
            </a:r>
            <a:r>
              <a:rPr lang="en-NZ" sz="1600" dirty="0" smtClean="0"/>
              <a:t> </a:t>
            </a:r>
          </a:p>
          <a:p>
            <a:r>
              <a:rPr lang="en-NZ" sz="2000" dirty="0" smtClean="0"/>
              <a:t>Inland Revenue’s Tax Policy website:</a:t>
            </a:r>
          </a:p>
          <a:p>
            <a:pPr marL="400050" lvl="1" indent="0">
              <a:buNone/>
            </a:pPr>
            <a:r>
              <a:rPr lang="en-NZ" sz="1600" dirty="0">
                <a:solidFill>
                  <a:schemeClr val="accent2"/>
                </a:solidFill>
              </a:rPr>
              <a:t>http://taxpolicy.ird.govt.nz/topical-issues/implementing-aeoi</a:t>
            </a:r>
          </a:p>
          <a:p>
            <a:r>
              <a:rPr lang="en-NZ" sz="2000" dirty="0" smtClean="0"/>
              <a:t>The </a:t>
            </a:r>
            <a:r>
              <a:rPr lang="en-NZ" sz="2000" dirty="0"/>
              <a:t>AEOI </a:t>
            </a:r>
            <a:r>
              <a:rPr lang="en-NZ" sz="2000" dirty="0" smtClean="0"/>
              <a:t>consultation paper: </a:t>
            </a:r>
          </a:p>
          <a:p>
            <a:pPr marL="400050" lvl="1" indent="0">
              <a:buNone/>
            </a:pPr>
            <a:r>
              <a:rPr lang="en-NZ" sz="1600" dirty="0" smtClean="0">
                <a:solidFill>
                  <a:schemeClr val="accent2"/>
                </a:solidFill>
              </a:rPr>
              <a:t>http://taxpolicy.ird.govt.nz/publications/2016-ip-implementing-aeoi/overview</a:t>
            </a:r>
          </a:p>
          <a:p>
            <a:r>
              <a:rPr lang="en-NZ" sz="2000" dirty="0"/>
              <a:t>The OECD </a:t>
            </a:r>
            <a:r>
              <a:rPr lang="en-NZ" sz="2000" dirty="0" smtClean="0"/>
              <a:t>Automatic Exchange Portal:</a:t>
            </a:r>
          </a:p>
          <a:p>
            <a:pPr marL="400050" lvl="1" indent="0">
              <a:buNone/>
            </a:pPr>
            <a:r>
              <a:rPr lang="en-NZ" sz="1600" dirty="0" smtClean="0">
                <a:solidFill>
                  <a:schemeClr val="accent2"/>
                </a:solidFill>
              </a:rPr>
              <a:t>http://www.oecd.org/tax/automatic-exchange/</a:t>
            </a:r>
            <a:endParaRPr lang="en-NZ" sz="1800" dirty="0"/>
          </a:p>
        </p:txBody>
      </p:sp>
    </p:spTree>
    <p:extLst>
      <p:ext uri="{BB962C8B-B14F-4D97-AF65-F5344CB8AC3E}">
        <p14:creationId xmlns:p14="http://schemas.microsoft.com/office/powerpoint/2010/main" val="7634369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Email</a:t>
            </a:r>
            <a:endParaRPr lang="en-NZ" dirty="0"/>
          </a:p>
        </p:txBody>
      </p:sp>
      <p:sp>
        <p:nvSpPr>
          <p:cNvPr id="3" name="Content Placeholder 2"/>
          <p:cNvSpPr>
            <a:spLocks noGrp="1"/>
          </p:cNvSpPr>
          <p:nvPr>
            <p:ph idx="1"/>
          </p:nvPr>
        </p:nvSpPr>
        <p:spPr>
          <a:xfrm>
            <a:off x="808521" y="1447702"/>
            <a:ext cx="7565457" cy="4314825"/>
          </a:xfrm>
        </p:spPr>
        <p:txBody>
          <a:bodyPr/>
          <a:lstStyle/>
          <a:p>
            <a:endParaRPr lang="en-NZ" dirty="0" smtClean="0"/>
          </a:p>
          <a:p>
            <a:r>
              <a:rPr lang="en-NZ" sz="2000" dirty="0" smtClean="0"/>
              <a:t>Email questions to:</a:t>
            </a:r>
          </a:p>
          <a:p>
            <a:pPr marL="400050" lvl="2" indent="0">
              <a:buNone/>
            </a:pPr>
            <a:r>
              <a:rPr lang="en-NZ" sz="1600" dirty="0">
                <a:solidFill>
                  <a:schemeClr val="accent2"/>
                </a:solidFill>
                <a:ea typeface="+mn-ea"/>
                <a:cs typeface="+mn-cs"/>
              </a:rPr>
              <a:t>global.aeoi@ird.govt.nz</a:t>
            </a:r>
          </a:p>
          <a:p>
            <a:pPr marL="400050" lvl="1" indent="0">
              <a:buNone/>
            </a:pPr>
            <a:endParaRPr lang="en-NZ" dirty="0"/>
          </a:p>
          <a:p>
            <a:r>
              <a:rPr lang="en-NZ" sz="2000" dirty="0" smtClean="0"/>
              <a:t>Submissions to:</a:t>
            </a:r>
          </a:p>
          <a:p>
            <a:pPr marL="400050" lvl="1" indent="0">
              <a:buNone/>
            </a:pPr>
            <a:r>
              <a:rPr lang="en-NZ" sz="1600" dirty="0" smtClean="0">
                <a:solidFill>
                  <a:schemeClr val="accent2"/>
                </a:solidFill>
                <a:ea typeface="+mn-ea"/>
                <a:cs typeface="+mn-cs"/>
              </a:rPr>
              <a:t>policy.webmaster@ird.govt.nz</a:t>
            </a:r>
          </a:p>
          <a:p>
            <a:pPr marL="400050" lvl="1" indent="0">
              <a:buNone/>
            </a:pPr>
            <a:r>
              <a:rPr lang="en-NZ" sz="1600" dirty="0" smtClean="0"/>
              <a:t>(with AEOI or CRS in the subject line)</a:t>
            </a:r>
            <a:endParaRPr lang="en-NZ" sz="1600" dirty="0"/>
          </a:p>
        </p:txBody>
      </p:sp>
    </p:spTree>
    <p:extLst>
      <p:ext uri="{BB962C8B-B14F-4D97-AF65-F5344CB8AC3E}">
        <p14:creationId xmlns:p14="http://schemas.microsoft.com/office/powerpoint/2010/main" val="41146614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The Standard</a:t>
            </a:r>
            <a:endParaRPr lang="en-NZ" dirty="0"/>
          </a:p>
        </p:txBody>
      </p:sp>
      <p:sp>
        <p:nvSpPr>
          <p:cNvPr id="3" name="Content Placeholder 2"/>
          <p:cNvSpPr>
            <a:spLocks noGrp="1"/>
          </p:cNvSpPr>
          <p:nvPr>
            <p:ph idx="1"/>
          </p:nvPr>
        </p:nvSpPr>
        <p:spPr>
          <a:xfrm>
            <a:off x="808522" y="1438275"/>
            <a:ext cx="7555832" cy="4314825"/>
          </a:xfrm>
        </p:spPr>
        <p:txBody>
          <a:bodyPr/>
          <a:lstStyle/>
          <a:p>
            <a:r>
              <a:rPr lang="en-NZ" sz="2000" dirty="0" smtClean="0"/>
              <a:t>Full name:</a:t>
            </a:r>
          </a:p>
          <a:p>
            <a:pPr marL="800100" lvl="2" indent="0">
              <a:buNone/>
            </a:pPr>
            <a:r>
              <a:rPr lang="en-NZ" sz="1600" dirty="0" smtClean="0"/>
              <a:t>Standard for Automatic Exchange of Financial Account Information in Tax Matters</a:t>
            </a:r>
          </a:p>
          <a:p>
            <a:r>
              <a:rPr lang="en-NZ" sz="2000" dirty="0"/>
              <a:t>Short </a:t>
            </a:r>
            <a:r>
              <a:rPr lang="en-NZ" sz="2000" dirty="0" smtClean="0"/>
              <a:t>name:</a:t>
            </a:r>
          </a:p>
          <a:p>
            <a:pPr marL="800100" lvl="2" indent="0">
              <a:buNone/>
            </a:pPr>
            <a:r>
              <a:rPr lang="en-NZ" sz="1600" dirty="0" smtClean="0"/>
              <a:t>Automatic Exchange of Information (or AEOI)</a:t>
            </a:r>
          </a:p>
          <a:p>
            <a:pPr marL="342900" lvl="1" indent="-342900">
              <a:spcBef>
                <a:spcPct val="20000"/>
              </a:spcBef>
              <a:buChar char="•"/>
            </a:pPr>
            <a:r>
              <a:rPr lang="en-NZ" sz="2000" dirty="0" smtClean="0">
                <a:ea typeface="+mn-ea"/>
                <a:cs typeface="+mn-cs"/>
              </a:rPr>
              <a:t>Comprises:</a:t>
            </a:r>
            <a:endParaRPr lang="en-NZ" sz="2000" dirty="0">
              <a:ea typeface="+mn-ea"/>
              <a:cs typeface="+mn-cs"/>
            </a:endParaRPr>
          </a:p>
          <a:p>
            <a:pPr marL="742950" lvl="2" indent="-342900">
              <a:buFont typeface="Verdana" pitchFamily="34" charset="0"/>
              <a:buChar char="–"/>
            </a:pPr>
            <a:r>
              <a:rPr lang="en-NZ" sz="1600" dirty="0" smtClean="0">
                <a:ea typeface="+mn-ea"/>
                <a:cs typeface="+mn-cs"/>
              </a:rPr>
              <a:t>Common Reporting Standard (or CRS)</a:t>
            </a:r>
          </a:p>
          <a:p>
            <a:pPr marL="742950" lvl="2" indent="-342900">
              <a:buFont typeface="Verdana" pitchFamily="34" charset="0"/>
              <a:buChar char="–"/>
            </a:pPr>
            <a:r>
              <a:rPr lang="en-NZ" sz="1600" dirty="0" smtClean="0">
                <a:ea typeface="+mn-ea"/>
                <a:cs typeface="+mn-cs"/>
              </a:rPr>
              <a:t>Commentaries</a:t>
            </a:r>
          </a:p>
          <a:p>
            <a:pPr marL="742950" lvl="2" indent="-342900">
              <a:buFont typeface="Verdana" pitchFamily="34" charset="0"/>
              <a:buChar char="–"/>
            </a:pPr>
            <a:r>
              <a:rPr lang="en-NZ" sz="1600" dirty="0" smtClean="0">
                <a:ea typeface="+mn-ea"/>
                <a:cs typeface="+mn-cs"/>
              </a:rPr>
              <a:t>Other elements (e.g. exchange between countries and</a:t>
            </a:r>
            <a:br>
              <a:rPr lang="en-NZ" sz="1600" dirty="0" smtClean="0">
                <a:ea typeface="+mn-ea"/>
                <a:cs typeface="+mn-cs"/>
              </a:rPr>
            </a:br>
            <a:r>
              <a:rPr lang="en-NZ" sz="1600" dirty="0" smtClean="0">
                <a:ea typeface="+mn-ea"/>
                <a:cs typeface="+mn-cs"/>
              </a:rPr>
              <a:t>technical issues)</a:t>
            </a:r>
          </a:p>
          <a:p>
            <a:pPr marL="342900" lvl="1" indent="-342900">
              <a:buFont typeface="Arial" pitchFamily="34" charset="0"/>
              <a:buChar char="•"/>
            </a:pPr>
            <a:endParaRPr lang="en-NZ" sz="2300" dirty="0">
              <a:ea typeface="+mn-ea"/>
              <a:cs typeface="+mn-cs"/>
            </a:endParaRPr>
          </a:p>
          <a:p>
            <a:pPr marL="400050" lvl="2" indent="0">
              <a:buNone/>
            </a:pPr>
            <a:endParaRPr lang="en-NZ" dirty="0"/>
          </a:p>
        </p:txBody>
      </p:sp>
    </p:spTree>
    <p:extLst>
      <p:ext uri="{BB962C8B-B14F-4D97-AF65-F5344CB8AC3E}">
        <p14:creationId xmlns:p14="http://schemas.microsoft.com/office/powerpoint/2010/main" val="755467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4790"/>
            <a:ext cx="9144000" cy="838200"/>
          </a:xfrm>
        </p:spPr>
        <p:txBody>
          <a:bodyPr/>
          <a:lstStyle/>
          <a:p>
            <a:r>
              <a:rPr lang="en-NZ" dirty="0" smtClean="0"/>
              <a:t>AEOI Timetable</a:t>
            </a:r>
            <a:endParaRPr lang="en-NZ"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55718984"/>
              </p:ext>
            </p:extLst>
          </p:nvPr>
        </p:nvGraphicFramePr>
        <p:xfrm>
          <a:off x="110421" y="957508"/>
          <a:ext cx="8939310" cy="4912360"/>
        </p:xfrm>
        <a:graphic>
          <a:graphicData uri="http://schemas.openxmlformats.org/drawingml/2006/table">
            <a:tbl>
              <a:tblPr firstRow="1" bandRow="1">
                <a:tableStyleId>{5C22544A-7EE6-4342-B048-85BDC9FD1C3A}</a:tableStyleId>
              </a:tblPr>
              <a:tblGrid>
                <a:gridCol w="1787862"/>
                <a:gridCol w="1787862"/>
                <a:gridCol w="1787862"/>
                <a:gridCol w="1787862"/>
                <a:gridCol w="1787862"/>
              </a:tblGrid>
              <a:tr h="370840">
                <a:tc>
                  <a:txBody>
                    <a:bodyPr/>
                    <a:lstStyle/>
                    <a:p>
                      <a:pPr algn="ctr"/>
                      <a:r>
                        <a:rPr lang="en-NZ" dirty="0" smtClean="0"/>
                        <a:t>2014</a:t>
                      </a:r>
                      <a:endParaRPr lang="en-NZ" dirty="0"/>
                    </a:p>
                  </a:txBody>
                  <a:tcPr/>
                </a:tc>
                <a:tc>
                  <a:txBody>
                    <a:bodyPr/>
                    <a:lstStyle/>
                    <a:p>
                      <a:pPr algn="ctr"/>
                      <a:r>
                        <a:rPr lang="en-NZ" dirty="0" smtClean="0"/>
                        <a:t>2015</a:t>
                      </a:r>
                      <a:endParaRPr lang="en-NZ" dirty="0"/>
                    </a:p>
                  </a:txBody>
                  <a:tcPr/>
                </a:tc>
                <a:tc>
                  <a:txBody>
                    <a:bodyPr/>
                    <a:lstStyle/>
                    <a:p>
                      <a:pPr algn="ctr"/>
                      <a:r>
                        <a:rPr lang="en-NZ" dirty="0" smtClean="0"/>
                        <a:t>2016</a:t>
                      </a:r>
                      <a:endParaRPr lang="en-NZ" dirty="0"/>
                    </a:p>
                  </a:txBody>
                  <a:tcPr/>
                </a:tc>
                <a:tc>
                  <a:txBody>
                    <a:bodyPr/>
                    <a:lstStyle/>
                    <a:p>
                      <a:pPr algn="ctr"/>
                      <a:r>
                        <a:rPr lang="en-NZ" dirty="0" smtClean="0"/>
                        <a:t>2017</a:t>
                      </a:r>
                      <a:endParaRPr lang="en-NZ" dirty="0"/>
                    </a:p>
                  </a:txBody>
                  <a:tcPr/>
                </a:tc>
                <a:tc>
                  <a:txBody>
                    <a:bodyPr/>
                    <a:lstStyle/>
                    <a:p>
                      <a:pPr algn="ctr"/>
                      <a:r>
                        <a:rPr lang="en-NZ" dirty="0" smtClean="0"/>
                        <a:t>2018</a:t>
                      </a:r>
                      <a:endParaRPr lang="en-NZ" dirty="0"/>
                    </a:p>
                  </a:txBody>
                  <a:tcPr/>
                </a:tc>
              </a:tr>
              <a:tr h="370840">
                <a:tc>
                  <a:txBody>
                    <a:bodyPr/>
                    <a:lstStyle/>
                    <a:p>
                      <a:r>
                        <a:rPr lang="en-NZ" sz="1400" dirty="0" smtClean="0"/>
                        <a:t>FATCA switches on 1/7/14.</a:t>
                      </a:r>
                    </a:p>
                    <a:p>
                      <a:endParaRPr lang="en-NZ" sz="1400" dirty="0" smtClean="0"/>
                    </a:p>
                  </a:txBody>
                  <a:tcPr/>
                </a:tc>
                <a:tc>
                  <a:txBody>
                    <a:bodyPr/>
                    <a:lstStyle/>
                    <a:p>
                      <a:r>
                        <a:rPr lang="en-NZ" sz="1400" dirty="0" smtClean="0"/>
                        <a:t>First exchanges</a:t>
                      </a:r>
                      <a:r>
                        <a:rPr lang="en-NZ" sz="1400" baseline="0" dirty="0" smtClean="0"/>
                        <a:t> with USA under FATCA in September.</a:t>
                      </a:r>
                      <a:endParaRPr lang="en-NZ" sz="1400" dirty="0"/>
                    </a:p>
                  </a:txBody>
                  <a:tcPr/>
                </a:tc>
                <a:tc>
                  <a:txBody>
                    <a:bodyPr/>
                    <a:lstStyle/>
                    <a:p>
                      <a:r>
                        <a:rPr lang="en-NZ" sz="1400" dirty="0" smtClean="0"/>
                        <a:t>CRS switches on for early adopter jurisdictions from 1/1/16. </a:t>
                      </a:r>
                    </a:p>
                    <a:p>
                      <a:endParaRPr lang="en-NZ" sz="1400" dirty="0" smtClean="0"/>
                    </a:p>
                    <a:p>
                      <a:r>
                        <a:rPr lang="en-NZ" sz="1400" dirty="0" smtClean="0"/>
                        <a:t>FATCA exchanges continue in September.</a:t>
                      </a:r>
                      <a:endParaRPr lang="en-NZ" sz="1400" dirty="0"/>
                    </a:p>
                  </a:txBody>
                  <a:tcPr/>
                </a:tc>
                <a:tc>
                  <a:txBody>
                    <a:bodyPr/>
                    <a:lstStyle/>
                    <a:p>
                      <a:r>
                        <a:rPr lang="en-NZ" sz="1400" dirty="0" smtClean="0"/>
                        <a:t>CRS switches on for 2</a:t>
                      </a:r>
                      <a:r>
                        <a:rPr lang="en-NZ" sz="1400" baseline="30000" dirty="0" smtClean="0"/>
                        <a:t>nd</a:t>
                      </a:r>
                      <a:r>
                        <a:rPr lang="en-NZ" sz="1400" dirty="0" smtClean="0"/>
                        <a:t> wave adopter jurisdictions most from 1/1/17, some later in the</a:t>
                      </a:r>
                      <a:r>
                        <a:rPr lang="en-NZ" sz="1400" baseline="0" dirty="0" smtClean="0"/>
                        <a:t> </a:t>
                      </a:r>
                      <a:r>
                        <a:rPr lang="en-NZ" sz="1400" dirty="0" smtClean="0"/>
                        <a:t>year (including NZ).</a:t>
                      </a:r>
                    </a:p>
                    <a:p>
                      <a:endParaRPr lang="en-NZ" dirty="0" smtClean="0"/>
                    </a:p>
                    <a:p>
                      <a:r>
                        <a:rPr lang="en-NZ" sz="1400" dirty="0" smtClean="0"/>
                        <a:t>Early adopters make first CRS exchanges in September.</a:t>
                      </a:r>
                    </a:p>
                    <a:p>
                      <a:endParaRPr lang="en-NZ" sz="1400" dirty="0" smtClean="0"/>
                    </a:p>
                    <a:p>
                      <a:r>
                        <a:rPr lang="en-NZ" sz="1400" dirty="0" smtClean="0"/>
                        <a:t>FATCA exchanges</a:t>
                      </a:r>
                      <a:r>
                        <a:rPr lang="en-NZ" sz="1400" baseline="0" dirty="0" smtClean="0"/>
                        <a:t> continue - business as usual.</a:t>
                      </a:r>
                      <a:endParaRPr lang="en-NZ" sz="1400" dirty="0" smtClean="0"/>
                    </a:p>
                    <a:p>
                      <a:endParaRPr lang="en-NZ" dirty="0" smtClean="0"/>
                    </a:p>
                    <a:p>
                      <a:endParaRPr lang="en-NZ" dirty="0"/>
                    </a:p>
                  </a:txBody>
                  <a:tcPr/>
                </a:tc>
                <a:tc>
                  <a:txBody>
                    <a:bodyPr/>
                    <a:lstStyle/>
                    <a:p>
                      <a:r>
                        <a:rPr lang="en-NZ" sz="1400" dirty="0" smtClean="0"/>
                        <a:t>2</a:t>
                      </a:r>
                      <a:r>
                        <a:rPr lang="en-NZ" sz="1400" baseline="30000" dirty="0" smtClean="0"/>
                        <a:t>nd</a:t>
                      </a:r>
                      <a:r>
                        <a:rPr lang="en-NZ" sz="1400" dirty="0" smtClean="0"/>
                        <a:t> wave</a:t>
                      </a:r>
                      <a:r>
                        <a:rPr lang="en-NZ" sz="1400" baseline="0" dirty="0" smtClean="0"/>
                        <a:t> adopters make first CRS exchanges in September.</a:t>
                      </a:r>
                    </a:p>
                    <a:p>
                      <a:endParaRPr lang="en-NZ" sz="1400" baseline="0" dirty="0" smtClean="0"/>
                    </a:p>
                    <a:p>
                      <a:r>
                        <a:rPr lang="en-NZ" sz="1400" dirty="0" smtClean="0"/>
                        <a:t>Early adopter CRS exchanges make</a:t>
                      </a:r>
                      <a:r>
                        <a:rPr lang="en-NZ" sz="1400" baseline="0" dirty="0" smtClean="0"/>
                        <a:t> 2</a:t>
                      </a:r>
                      <a:r>
                        <a:rPr lang="en-NZ" sz="1400" baseline="30000" dirty="0" smtClean="0"/>
                        <a:t>nd</a:t>
                      </a:r>
                      <a:r>
                        <a:rPr lang="en-NZ" sz="1400" baseline="0" dirty="0" smtClean="0"/>
                        <a:t> year exchanges </a:t>
                      </a:r>
                      <a:r>
                        <a:rPr lang="en-NZ" sz="1400" dirty="0" smtClean="0"/>
                        <a:t>in September.</a:t>
                      </a:r>
                    </a:p>
                    <a:p>
                      <a:endParaRPr lang="en-NZ" sz="1400" dirty="0" smtClean="0"/>
                    </a:p>
                    <a:p>
                      <a:r>
                        <a:rPr lang="en-NZ" sz="1400" dirty="0" smtClean="0"/>
                        <a:t>FATCA exchanges continue - business as usual.</a:t>
                      </a:r>
                    </a:p>
                    <a:p>
                      <a:endParaRPr lang="en-NZ" sz="1400" dirty="0" smtClean="0"/>
                    </a:p>
                    <a:p>
                      <a:r>
                        <a:rPr lang="en-NZ" sz="1400" dirty="0" smtClean="0"/>
                        <a:t>All AEOI business as usual going forward.</a:t>
                      </a:r>
                      <a:endParaRPr lang="en-NZ" sz="1400" dirty="0"/>
                    </a:p>
                  </a:txBody>
                  <a:tcPr/>
                </a:tc>
              </a:tr>
            </a:tbl>
          </a:graphicData>
        </a:graphic>
      </p:graphicFrame>
    </p:spTree>
    <p:extLst>
      <p:ext uri="{BB962C8B-B14F-4D97-AF65-F5344CB8AC3E}">
        <p14:creationId xmlns:p14="http://schemas.microsoft.com/office/powerpoint/2010/main" val="3876787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New Zealand Timeline</a:t>
            </a:r>
            <a:endParaRPr lang="en-NZ" dirty="0"/>
          </a:p>
        </p:txBody>
      </p:sp>
      <p:sp>
        <p:nvSpPr>
          <p:cNvPr id="3" name="Content Placeholder 2"/>
          <p:cNvSpPr>
            <a:spLocks noGrp="1"/>
          </p:cNvSpPr>
          <p:nvPr>
            <p:ph idx="1"/>
          </p:nvPr>
        </p:nvSpPr>
        <p:spPr>
          <a:xfrm>
            <a:off x="808522" y="1438275"/>
            <a:ext cx="7565457" cy="4314825"/>
          </a:xfrm>
        </p:spPr>
        <p:txBody>
          <a:bodyPr/>
          <a:lstStyle/>
          <a:p>
            <a:r>
              <a:rPr lang="en-NZ" sz="2000" dirty="0" smtClean="0"/>
              <a:t>Closing date for submissions on the issues paper is</a:t>
            </a:r>
            <a:br>
              <a:rPr lang="en-NZ" sz="2000" dirty="0" smtClean="0"/>
            </a:br>
            <a:r>
              <a:rPr lang="en-NZ" sz="2000" dirty="0" smtClean="0"/>
              <a:t>31 March 2016</a:t>
            </a:r>
          </a:p>
          <a:p>
            <a:r>
              <a:rPr lang="en-NZ" sz="2000" dirty="0" smtClean="0"/>
              <a:t>Parliamentary timetable (subject to change):</a:t>
            </a:r>
          </a:p>
          <a:p>
            <a:pPr lvl="1"/>
            <a:r>
              <a:rPr lang="en-NZ" sz="1600" dirty="0" smtClean="0"/>
              <a:t>Bill scheduled for introduction in early July 2016</a:t>
            </a:r>
          </a:p>
          <a:p>
            <a:pPr lvl="1"/>
            <a:r>
              <a:rPr lang="en-NZ" sz="1600" dirty="0" smtClean="0"/>
              <a:t>Referral to Select Committee (and start of submission process) in July 2016</a:t>
            </a:r>
          </a:p>
          <a:p>
            <a:pPr lvl="1"/>
            <a:r>
              <a:rPr lang="en-NZ" sz="1600" dirty="0" smtClean="0"/>
              <a:t>Enactment by December 2016</a:t>
            </a:r>
          </a:p>
          <a:p>
            <a:r>
              <a:rPr lang="en-NZ" sz="2000" dirty="0" smtClean="0"/>
              <a:t>Due diligence rules first apply from 1 July 2017</a:t>
            </a:r>
            <a:endParaRPr lang="en-NZ" sz="2000" dirty="0"/>
          </a:p>
        </p:txBody>
      </p:sp>
    </p:spTree>
    <p:extLst>
      <p:ext uri="{BB962C8B-B14F-4D97-AF65-F5344CB8AC3E}">
        <p14:creationId xmlns:p14="http://schemas.microsoft.com/office/powerpoint/2010/main" val="1060078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CRS vs. FATCA</a:t>
            </a:r>
            <a:endParaRPr lang="en-NZ" dirty="0"/>
          </a:p>
        </p:txBody>
      </p:sp>
      <p:sp>
        <p:nvSpPr>
          <p:cNvPr id="3" name="Content Placeholder 2"/>
          <p:cNvSpPr>
            <a:spLocks noGrp="1"/>
          </p:cNvSpPr>
          <p:nvPr>
            <p:ph idx="1"/>
          </p:nvPr>
        </p:nvSpPr>
        <p:spPr>
          <a:xfrm>
            <a:off x="606392" y="1183907"/>
            <a:ext cx="7940841" cy="4569193"/>
          </a:xfrm>
        </p:spPr>
        <p:txBody>
          <a:bodyPr/>
          <a:lstStyle/>
          <a:p>
            <a:r>
              <a:rPr lang="en-NZ" sz="2000" dirty="0" smtClean="0"/>
              <a:t>CRS builds on FATCA Model 1 IGA – core concepts around Reporting Financial Institutions, due diligence and reporting are closely aligned.</a:t>
            </a:r>
          </a:p>
          <a:p>
            <a:r>
              <a:rPr lang="en-NZ" sz="2000" dirty="0" smtClean="0"/>
              <a:t>Differences in approach arise from multilateral nature of CRS which has had to adapt the FATCA model to remove a number of US specificities.</a:t>
            </a:r>
          </a:p>
          <a:p>
            <a:r>
              <a:rPr lang="en-NZ" sz="2000" dirty="0" smtClean="0"/>
              <a:t>The key differences are:</a:t>
            </a:r>
          </a:p>
          <a:p>
            <a:pPr lvl="1"/>
            <a:r>
              <a:rPr lang="en-NZ" sz="1600" dirty="0" smtClean="0"/>
              <a:t>No withholding tax under the CRS.</a:t>
            </a:r>
          </a:p>
          <a:p>
            <a:pPr lvl="1"/>
            <a:r>
              <a:rPr lang="en-NZ" sz="1600" dirty="0" smtClean="0"/>
              <a:t>No thresholds for individual accounts under the CRS.</a:t>
            </a:r>
          </a:p>
          <a:p>
            <a:pPr lvl="1"/>
            <a:r>
              <a:rPr lang="en-NZ" sz="1600" dirty="0" smtClean="0"/>
              <a:t>More Financial Institutions in scope under CRS because of more restrictive approach to defining Non-reporting Financial Institutions.</a:t>
            </a:r>
          </a:p>
          <a:p>
            <a:pPr lvl="1"/>
            <a:r>
              <a:rPr lang="en-NZ" sz="1600" dirty="0" smtClean="0"/>
              <a:t>Alternative due diligence for lower-value pre-existing individual accounts based on residential address of the account holder.  Most jurisdictions tax on the basis of residence unlike the USA that taxes based on residence or citizenship.</a:t>
            </a:r>
          </a:p>
          <a:p>
            <a:pPr lvl="1"/>
            <a:endParaRPr lang="en-NZ" sz="1200" dirty="0"/>
          </a:p>
        </p:txBody>
      </p:sp>
    </p:spTree>
    <p:extLst>
      <p:ext uri="{BB962C8B-B14F-4D97-AF65-F5344CB8AC3E}">
        <p14:creationId xmlns:p14="http://schemas.microsoft.com/office/powerpoint/2010/main" val="21029409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3600" dirty="0" smtClean="0"/>
              <a:t>Applying the Standard</a:t>
            </a:r>
            <a:endParaRPr lang="en-NZ" sz="3600" dirty="0"/>
          </a:p>
        </p:txBody>
      </p:sp>
      <p:sp>
        <p:nvSpPr>
          <p:cNvPr id="3" name="Content Placeholder 2"/>
          <p:cNvSpPr>
            <a:spLocks noGrp="1"/>
          </p:cNvSpPr>
          <p:nvPr>
            <p:ph idx="1"/>
          </p:nvPr>
        </p:nvSpPr>
        <p:spPr>
          <a:xfrm>
            <a:off x="818146" y="1438275"/>
            <a:ext cx="7546207" cy="4314825"/>
          </a:xfrm>
        </p:spPr>
        <p:txBody>
          <a:bodyPr>
            <a:normAutofit/>
          </a:bodyPr>
          <a:lstStyle/>
          <a:p>
            <a:pPr marL="0" indent="0">
              <a:buNone/>
            </a:pPr>
            <a:r>
              <a:rPr lang="en-NZ" sz="2000" dirty="0" smtClean="0"/>
              <a:t> </a:t>
            </a:r>
            <a:endParaRPr lang="en-NZ" sz="2000" dirty="0"/>
          </a:p>
        </p:txBody>
      </p:sp>
      <p:sp>
        <p:nvSpPr>
          <p:cNvPr id="4" name="Rectangle 3"/>
          <p:cNvSpPr/>
          <p:nvPr/>
        </p:nvSpPr>
        <p:spPr>
          <a:xfrm>
            <a:off x="916844" y="1802365"/>
            <a:ext cx="1080120" cy="6480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NZ" sz="1200" dirty="0" smtClean="0"/>
              <a:t>Reporting</a:t>
            </a:r>
          </a:p>
          <a:p>
            <a:r>
              <a:rPr lang="en-NZ" sz="1200" dirty="0" smtClean="0"/>
              <a:t>Financial institutions</a:t>
            </a:r>
            <a:endParaRPr lang="en-NZ" sz="1200" dirty="0"/>
          </a:p>
        </p:txBody>
      </p:sp>
      <p:sp>
        <p:nvSpPr>
          <p:cNvPr id="5" name="Rectangle 4"/>
          <p:cNvSpPr/>
          <p:nvPr/>
        </p:nvSpPr>
        <p:spPr>
          <a:xfrm>
            <a:off x="2195736" y="2652815"/>
            <a:ext cx="1152128" cy="57606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NZ" sz="1200" dirty="0" smtClean="0"/>
              <a:t>Financial </a:t>
            </a:r>
          </a:p>
          <a:p>
            <a:r>
              <a:rPr lang="en-NZ" sz="1200" dirty="0" smtClean="0"/>
              <a:t>Accounts</a:t>
            </a:r>
            <a:endParaRPr lang="en-NZ" sz="1200" dirty="0"/>
          </a:p>
        </p:txBody>
      </p:sp>
      <p:sp>
        <p:nvSpPr>
          <p:cNvPr id="6" name="Rectangle 5"/>
          <p:cNvSpPr/>
          <p:nvPr/>
        </p:nvSpPr>
        <p:spPr>
          <a:xfrm>
            <a:off x="3635896" y="3372895"/>
            <a:ext cx="1152128" cy="57606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NZ" sz="1200" dirty="0" smtClean="0"/>
              <a:t>Reportable Accounts</a:t>
            </a:r>
            <a:endParaRPr lang="en-NZ" sz="1200" dirty="0"/>
          </a:p>
        </p:txBody>
      </p:sp>
      <p:sp>
        <p:nvSpPr>
          <p:cNvPr id="7" name="Rectangle 6"/>
          <p:cNvSpPr/>
          <p:nvPr/>
        </p:nvSpPr>
        <p:spPr>
          <a:xfrm>
            <a:off x="5076056" y="4033543"/>
            <a:ext cx="1080120" cy="69492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NZ" sz="1200" dirty="0" smtClean="0"/>
              <a:t>Due Diligence Rules</a:t>
            </a:r>
            <a:endParaRPr lang="en-NZ" sz="1200" dirty="0"/>
          </a:p>
        </p:txBody>
      </p:sp>
      <p:sp>
        <p:nvSpPr>
          <p:cNvPr id="8" name="Rectangle 7"/>
          <p:cNvSpPr/>
          <p:nvPr/>
        </p:nvSpPr>
        <p:spPr>
          <a:xfrm>
            <a:off x="6405301" y="4499008"/>
            <a:ext cx="1880860" cy="1107781"/>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NZ" sz="1200" dirty="0" smtClean="0"/>
              <a:t>Report the  Relevant Information for exchange, reciprocal information flowing to Inland Revenue </a:t>
            </a:r>
            <a:endParaRPr lang="en-NZ" sz="1200" dirty="0"/>
          </a:p>
        </p:txBody>
      </p:sp>
      <p:cxnSp>
        <p:nvCxnSpPr>
          <p:cNvPr id="13" name="Straight Connector 12"/>
          <p:cNvCxnSpPr/>
          <p:nvPr/>
        </p:nvCxnSpPr>
        <p:spPr>
          <a:xfrm>
            <a:off x="1331640" y="2450437"/>
            <a:ext cx="0" cy="4904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endCxn id="5" idx="1"/>
          </p:cNvCxnSpPr>
          <p:nvPr/>
        </p:nvCxnSpPr>
        <p:spPr>
          <a:xfrm>
            <a:off x="1331640" y="2940847"/>
            <a:ext cx="86409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5" idx="2"/>
          </p:cNvCxnSpPr>
          <p:nvPr/>
        </p:nvCxnSpPr>
        <p:spPr>
          <a:xfrm>
            <a:off x="2771800" y="3228879"/>
            <a:ext cx="0" cy="4320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6" idx="1"/>
          </p:cNvCxnSpPr>
          <p:nvPr/>
        </p:nvCxnSpPr>
        <p:spPr>
          <a:xfrm>
            <a:off x="2771800" y="3660927"/>
            <a:ext cx="86409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6" idx="2"/>
          </p:cNvCxnSpPr>
          <p:nvPr/>
        </p:nvCxnSpPr>
        <p:spPr>
          <a:xfrm>
            <a:off x="4211960" y="3948959"/>
            <a:ext cx="0" cy="4320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7" idx="1"/>
          </p:cNvCxnSpPr>
          <p:nvPr/>
        </p:nvCxnSpPr>
        <p:spPr>
          <a:xfrm>
            <a:off x="4211960" y="4381007"/>
            <a:ext cx="86409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7" idx="2"/>
          </p:cNvCxnSpPr>
          <p:nvPr/>
        </p:nvCxnSpPr>
        <p:spPr>
          <a:xfrm>
            <a:off x="5616116" y="4728471"/>
            <a:ext cx="0" cy="3366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8" idx="1"/>
          </p:cNvCxnSpPr>
          <p:nvPr/>
        </p:nvCxnSpPr>
        <p:spPr>
          <a:xfrm flipV="1">
            <a:off x="5616116" y="5052899"/>
            <a:ext cx="789185" cy="34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330976" y="2450437"/>
            <a:ext cx="1171735" cy="576065"/>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200" dirty="0" smtClean="0">
                <a:solidFill>
                  <a:schemeClr val="tx1"/>
                </a:solidFill>
              </a:rPr>
              <a:t>Review</a:t>
            </a:r>
            <a:endParaRPr lang="en-NZ" sz="1200" dirty="0">
              <a:solidFill>
                <a:schemeClr val="tx1"/>
              </a:solidFill>
            </a:endParaRPr>
          </a:p>
        </p:txBody>
      </p:sp>
      <p:sp>
        <p:nvSpPr>
          <p:cNvPr id="29" name="Oval 28"/>
          <p:cNvSpPr/>
          <p:nvPr/>
        </p:nvSpPr>
        <p:spPr>
          <a:xfrm>
            <a:off x="1763688" y="3228879"/>
            <a:ext cx="1346448" cy="43204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200" dirty="0" smtClean="0">
                <a:solidFill>
                  <a:schemeClr val="tx1"/>
                </a:solidFill>
              </a:rPr>
              <a:t>To Identify</a:t>
            </a:r>
            <a:endParaRPr lang="en-NZ" sz="1200" dirty="0">
              <a:solidFill>
                <a:schemeClr val="tx1"/>
              </a:solidFill>
            </a:endParaRPr>
          </a:p>
        </p:txBody>
      </p:sp>
      <p:sp>
        <p:nvSpPr>
          <p:cNvPr id="30" name="Oval 29"/>
          <p:cNvSpPr/>
          <p:nvPr/>
        </p:nvSpPr>
        <p:spPr>
          <a:xfrm>
            <a:off x="3203848" y="3965668"/>
            <a:ext cx="1274440" cy="39863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200" dirty="0" smtClean="0">
                <a:solidFill>
                  <a:schemeClr val="tx1"/>
                </a:solidFill>
              </a:rPr>
              <a:t>By Applying</a:t>
            </a:r>
            <a:endParaRPr lang="en-NZ" sz="1200" dirty="0">
              <a:solidFill>
                <a:schemeClr val="tx1"/>
              </a:solidFill>
            </a:endParaRPr>
          </a:p>
        </p:txBody>
      </p:sp>
      <p:sp>
        <p:nvSpPr>
          <p:cNvPr id="31" name="Oval 30"/>
          <p:cNvSpPr/>
          <p:nvPr/>
        </p:nvSpPr>
        <p:spPr>
          <a:xfrm>
            <a:off x="4520245" y="4499009"/>
            <a:ext cx="1490464" cy="9144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200" dirty="0" smtClean="0">
                <a:solidFill>
                  <a:schemeClr val="tx1"/>
                </a:solidFill>
              </a:rPr>
              <a:t>And then</a:t>
            </a:r>
            <a:endParaRPr lang="en-NZ" sz="1200" dirty="0">
              <a:solidFill>
                <a:schemeClr val="tx1"/>
              </a:solidFill>
            </a:endParaRPr>
          </a:p>
        </p:txBody>
      </p:sp>
    </p:spTree>
    <p:extLst>
      <p:ext uri="{BB962C8B-B14F-4D97-AF65-F5344CB8AC3E}">
        <p14:creationId xmlns:p14="http://schemas.microsoft.com/office/powerpoint/2010/main" val="1803505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Reporting Financial Institutions (1)</a:t>
            </a:r>
            <a:endParaRPr lang="en-NZ" dirty="0"/>
          </a:p>
        </p:txBody>
      </p:sp>
      <p:sp>
        <p:nvSpPr>
          <p:cNvPr id="3" name="Content Placeholder 2"/>
          <p:cNvSpPr>
            <a:spLocks noGrp="1"/>
          </p:cNvSpPr>
          <p:nvPr>
            <p:ph idx="1"/>
          </p:nvPr>
        </p:nvSpPr>
        <p:spPr>
          <a:xfrm>
            <a:off x="798896" y="1438275"/>
            <a:ext cx="7565457" cy="4314825"/>
          </a:xfrm>
        </p:spPr>
        <p:txBody>
          <a:bodyPr/>
          <a:lstStyle/>
          <a:p>
            <a:r>
              <a:rPr lang="en-NZ" sz="2000" dirty="0" smtClean="0"/>
              <a:t>Any Financial Institution resident in New Zealand, but excluding any branch of that Financial Institution that is located outside of New Zealand.</a:t>
            </a:r>
          </a:p>
          <a:p>
            <a:r>
              <a:rPr lang="en-NZ" sz="2000" dirty="0" smtClean="0"/>
              <a:t>Any branch located in New Zealand of a Financial Institution that itself is not resident in New Zealand.</a:t>
            </a:r>
          </a:p>
          <a:p>
            <a:pPr marL="0" indent="0" algn="ctr">
              <a:buNone/>
            </a:pPr>
            <a:r>
              <a:rPr lang="en-NZ" sz="2000" b="1" dirty="0" smtClean="0"/>
              <a:t>BUT</a:t>
            </a:r>
          </a:p>
          <a:p>
            <a:r>
              <a:rPr lang="en-NZ" sz="2000" dirty="0" smtClean="0"/>
              <a:t>Excluding any Financial Institution that is defined as a Non-Reporting Financial Institution under New Zealand domestic law.</a:t>
            </a:r>
            <a:endParaRPr lang="en-NZ" sz="2000" dirty="0"/>
          </a:p>
        </p:txBody>
      </p:sp>
    </p:spTree>
    <p:extLst>
      <p:ext uri="{BB962C8B-B14F-4D97-AF65-F5344CB8AC3E}">
        <p14:creationId xmlns:p14="http://schemas.microsoft.com/office/powerpoint/2010/main" val="3796809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Reporting Financial Institutions (2)</a:t>
            </a:r>
            <a:endParaRPr lang="en-NZ" dirty="0"/>
          </a:p>
        </p:txBody>
      </p:sp>
      <p:sp>
        <p:nvSpPr>
          <p:cNvPr id="3" name="Content Placeholder 2"/>
          <p:cNvSpPr>
            <a:spLocks noGrp="1"/>
          </p:cNvSpPr>
          <p:nvPr>
            <p:ph idx="1"/>
          </p:nvPr>
        </p:nvSpPr>
        <p:spPr>
          <a:xfrm>
            <a:off x="625642" y="1366787"/>
            <a:ext cx="7921592" cy="4386314"/>
          </a:xfrm>
        </p:spPr>
        <p:txBody>
          <a:bodyPr/>
          <a:lstStyle/>
          <a:p>
            <a:r>
              <a:rPr lang="en-NZ" sz="1800" dirty="0" smtClean="0"/>
              <a:t>I</a:t>
            </a:r>
            <a:r>
              <a:rPr lang="en-NZ" sz="2000" dirty="0" smtClean="0"/>
              <a:t>n general an entity is regarded as resident in New Zealand if it is tax resident here.</a:t>
            </a:r>
          </a:p>
          <a:p>
            <a:r>
              <a:rPr lang="en-NZ" sz="2000" dirty="0" smtClean="0"/>
              <a:t>If it has no tax residence, unless it is a trust, it is resident in New Zealand where:</a:t>
            </a:r>
          </a:p>
          <a:p>
            <a:pPr lvl="1"/>
            <a:r>
              <a:rPr lang="en-NZ" sz="1600" dirty="0" smtClean="0"/>
              <a:t>it is incorporated here;</a:t>
            </a:r>
          </a:p>
          <a:p>
            <a:pPr lvl="1"/>
            <a:r>
              <a:rPr lang="en-NZ" sz="1600" dirty="0" smtClean="0"/>
              <a:t>it has its place of management (including effective management) here; or</a:t>
            </a:r>
          </a:p>
          <a:p>
            <a:pPr lvl="1"/>
            <a:r>
              <a:rPr lang="en-NZ" sz="1600" dirty="0" smtClean="0"/>
              <a:t>it is subject to financial supervision here.</a:t>
            </a:r>
          </a:p>
          <a:p>
            <a:r>
              <a:rPr lang="en-NZ" sz="2000" dirty="0" smtClean="0"/>
              <a:t>A trust is resident in New Zealand if one or more of its trustees are so resident. This is irrespective of whether or not the trust is tax resident in New Zealand. However, reporting will not be required in New Zealand if the trust is tax resident in another participating jurisdiction </a:t>
            </a:r>
            <a:r>
              <a:rPr lang="en-NZ" sz="2000" b="1" dirty="0" smtClean="0"/>
              <a:t>and </a:t>
            </a:r>
            <a:r>
              <a:rPr lang="en-NZ" sz="2000" dirty="0" smtClean="0"/>
              <a:t>the trust reports to that jurisdiction.</a:t>
            </a:r>
          </a:p>
        </p:txBody>
      </p:sp>
    </p:spTree>
    <p:extLst>
      <p:ext uri="{BB962C8B-B14F-4D97-AF65-F5344CB8AC3E}">
        <p14:creationId xmlns:p14="http://schemas.microsoft.com/office/powerpoint/2010/main" val="446956745"/>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 Teal - with IR">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D presentation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NZ"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NZ"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AD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D presentatio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D presentatio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D presentatio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D presentatio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D presentatio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D presentatio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D presentatio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D presentatio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D presentatio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D presentatio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D presentatio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 Teal - with IR</Template>
  <TotalTime>1</TotalTime>
  <Words>1675</Words>
  <Application>Microsoft Office PowerPoint</Application>
  <PresentationFormat>On-screen Show (4:3)</PresentationFormat>
  <Paragraphs>184</Paragraphs>
  <Slides>23</Slides>
  <Notes>23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Presentation - Teal - with IR</vt:lpstr>
      <vt:lpstr>Photo Editor Photo</vt:lpstr>
      <vt:lpstr>Automatic Exchange of Financial Account Information</vt:lpstr>
      <vt:lpstr>Introduction</vt:lpstr>
      <vt:lpstr>The Standard</vt:lpstr>
      <vt:lpstr>AEOI Timetable</vt:lpstr>
      <vt:lpstr>New Zealand Timeline</vt:lpstr>
      <vt:lpstr>CRS vs. FATCA</vt:lpstr>
      <vt:lpstr>Applying the Standard</vt:lpstr>
      <vt:lpstr>Reporting Financial Institutions (1)</vt:lpstr>
      <vt:lpstr>Reporting Financial Institutions (2)</vt:lpstr>
      <vt:lpstr>Reporting Financial Institutions (3)</vt:lpstr>
      <vt:lpstr>Non-Reporting Financial Institutions (NRFI)</vt:lpstr>
      <vt:lpstr>Financial Institutions with a Low Risk of Tax Evasion</vt:lpstr>
      <vt:lpstr>Excluded Accounts</vt:lpstr>
      <vt:lpstr>Accounts with a Low Risk of Tax Evasion</vt:lpstr>
      <vt:lpstr>Dormant Accounts</vt:lpstr>
      <vt:lpstr>Cash Value Insurance (CVIC) and Annuity Contracts</vt:lpstr>
      <vt:lpstr>The Wider Approach</vt:lpstr>
      <vt:lpstr>Reporting Period</vt:lpstr>
      <vt:lpstr>Time for Completing Due Diligence</vt:lpstr>
      <vt:lpstr>Optionality in the Standard</vt:lpstr>
      <vt:lpstr>Compliance Requirements</vt:lpstr>
      <vt:lpstr>Information Sources</vt:lpstr>
      <vt:lpstr>Email</vt:lpstr>
    </vt:vector>
  </TitlesOfParts>
  <Company>Inland Revenue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Automatic Exchange of Financial Account Information</dc:title>
  <dc:creator>Policy and Strategy</dc:creator>
  <dc:description>Delivered in March 2016</dc:description>
  <cp:lastModifiedBy>David Nind</cp:lastModifiedBy>
  <cp:revision>3</cp:revision>
  <dcterms:created xsi:type="dcterms:W3CDTF">2016-03-10T00:50:52Z</dcterms:created>
  <dcterms:modified xsi:type="dcterms:W3CDTF">2016-03-10T00:52:02Z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