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315" r:id="rId3"/>
    <p:sldId id="331" r:id="rId4"/>
    <p:sldId id="277" r:id="rId5"/>
    <p:sldId id="327" r:id="rId6"/>
    <p:sldId id="328" r:id="rId7"/>
    <p:sldId id="336" r:id="rId8"/>
    <p:sldId id="329" r:id="rId9"/>
    <p:sldId id="303" r:id="rId10"/>
    <p:sldId id="304" r:id="rId11"/>
    <p:sldId id="309" r:id="rId12"/>
    <p:sldId id="281" r:id="rId13"/>
    <p:sldId id="278" r:id="rId14"/>
    <p:sldId id="279" r:id="rId15"/>
    <p:sldId id="305" r:id="rId16"/>
    <p:sldId id="283" r:id="rId17"/>
    <p:sldId id="284" r:id="rId18"/>
    <p:sldId id="335" r:id="rId19"/>
    <p:sldId id="287" r:id="rId20"/>
    <p:sldId id="288" r:id="rId21"/>
    <p:sldId id="332" r:id="rId22"/>
    <p:sldId id="323" r:id="rId23"/>
    <p:sldId id="324" r:id="rId24"/>
    <p:sldId id="333" r:id="rId25"/>
    <p:sldId id="289" r:id="rId26"/>
    <p:sldId id="290" r:id="rId27"/>
    <p:sldId id="291" r:id="rId28"/>
    <p:sldId id="292" r:id="rId2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315"/>
            <p14:sldId id="331"/>
            <p14:sldId id="277"/>
            <p14:sldId id="327"/>
            <p14:sldId id="328"/>
            <p14:sldId id="336"/>
            <p14:sldId id="329"/>
            <p14:sldId id="303"/>
            <p14:sldId id="304"/>
            <p14:sldId id="309"/>
            <p14:sldId id="281"/>
            <p14:sldId id="278"/>
            <p14:sldId id="279"/>
            <p14:sldId id="305"/>
            <p14:sldId id="283"/>
            <p14:sldId id="284"/>
            <p14:sldId id="335"/>
            <p14:sldId id="287"/>
            <p14:sldId id="288"/>
            <p14:sldId id="332"/>
            <p14:sldId id="323"/>
            <p14:sldId id="324"/>
            <p14:sldId id="333"/>
            <p14:sldId id="289"/>
            <p14:sldId id="290"/>
            <p14:sldId id="291"/>
            <p14:sldId id="29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Kilford" initials="P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CE8"/>
    <a:srgbClr val="118E97"/>
    <a:srgbClr val="118497"/>
    <a:srgbClr val="17B1CB"/>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676" autoAdjust="0"/>
  </p:normalViewPr>
  <p:slideViewPr>
    <p:cSldViewPr snapToGrid="0" snapToObjects="1">
      <p:cViewPr>
        <p:scale>
          <a:sx n="100" d="100"/>
          <a:sy n="100" d="100"/>
        </p:scale>
        <p:origin x="-246" y="-78"/>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58B8EB65-FCB1-492D-96F1-1EEFDB36395A}" type="datetimeFigureOut">
              <a:rPr lang="en-US" smtClean="0"/>
              <a:t>8/17/2015</a:t>
            </a:fld>
            <a:endParaRPr lang="en-US"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628B7C37-3688-416D-8869-513F3AB67DF6}" type="slidenum">
              <a:rPr lang="en-US" smtClean="0"/>
              <a:t>‹#›</a:t>
            </a:fld>
            <a:endParaRPr lang="en-US" dirty="0"/>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8272A57C-5FAA-4E66-BDD9-A79C3D547D7C}" type="datetimeFigureOut">
              <a:rPr lang="en-US" smtClean="0"/>
              <a:t>8/17/2015</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19303DE-3E45-4DD3-9505-92EF4803EF97}" type="slidenum">
              <a:rPr lang="en-US" smtClean="0"/>
              <a:t>‹#›</a:t>
            </a:fld>
            <a:endParaRPr lang="en-US" dirty="0"/>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smtClean="0"/>
              <a:t>add </a:t>
            </a:r>
            <a:r>
              <a:rPr lang="en-US" dirty="0" err="1" smtClean="0"/>
              <a:t>slidedoc</a:t>
            </a:r>
            <a:r>
              <a:rPr lang="en-US" dirty="0" smtClean="0"/>
              <a:t> title</a:t>
            </a:r>
            <a:endParaRPr lang="en-US" dirty="0"/>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3368647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21063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smtClean="0"/>
              <a:t>Click to edit Master title style</a:t>
            </a:r>
            <a:endParaRPr lang="en-US"/>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Tree>
    <p:extLst>
      <p:ext uri="{BB962C8B-B14F-4D97-AF65-F5344CB8AC3E}">
        <p14:creationId xmlns:p14="http://schemas.microsoft.com/office/powerpoint/2010/main" val="1419773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033233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3"/>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928062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3429000"/>
            <a:ext cx="485921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8377575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685800"/>
            <a:ext cx="2321755"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a:xfrm>
            <a:off x="6353908" y="685800"/>
            <a:ext cx="2332892"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2737492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18119324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1"/>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3279244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748903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smtClean="0"/>
              <a:t>All Click To Edit Master Title </a:t>
            </a:r>
            <a:br>
              <a:rPr lang="en-US" dirty="0" smtClean="0"/>
            </a:br>
            <a:r>
              <a:rPr lang="en-US" dirty="0" smtClean="0"/>
              <a:t>Style</a:t>
            </a:r>
            <a:endParaRPr lang="en-US" dirty="0"/>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5"/>
            <a:r>
              <a:rPr lang="en-US" dirty="0" smtClean="0"/>
              <a:t>Sixth level</a:t>
            </a:r>
          </a:p>
          <a:p>
            <a:pPr lvl="6"/>
            <a:r>
              <a:rPr lang="en-US" dirty="0" smtClean="0"/>
              <a:t>Seventh level</a:t>
            </a:r>
          </a:p>
          <a:p>
            <a:pPr lvl="7"/>
            <a:r>
              <a:rPr lang="en-US" dirty="0" smtClean="0"/>
              <a:t>More</a:t>
            </a:r>
          </a:p>
          <a:p>
            <a:pPr lvl="8"/>
            <a:r>
              <a:rPr lang="en-US" dirty="0" smtClean="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smtClean="0">
                <a:solidFill>
                  <a:schemeClr val="bg2"/>
                </a:solidFill>
              </a:rPr>
              <a:t>|</a:t>
            </a:r>
            <a:endParaRPr lang="en-US" sz="800" dirty="0">
              <a:solidFill>
                <a:schemeClr val="bg2"/>
              </a:solidFill>
            </a:endParaRP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iming>
    <p:tnLst>
      <p:par>
        <p:cTn id="1" dur="indefinite" restart="never" nodeType="tmRoot"/>
      </p:par>
    </p:tnLst>
  </p:timing>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358924"/>
            <a:ext cx="5882640" cy="2742289"/>
          </a:xfrm>
        </p:spPr>
        <p:txBody>
          <a:bodyPr/>
          <a:lstStyle/>
          <a:p>
            <a:r>
              <a:rPr lang="en-US" sz="4800" dirty="0" smtClean="0"/>
              <a:t>GST: Cross-border services, intangibles and goods</a:t>
            </a:r>
            <a:endParaRPr lang="en-US" sz="4800" dirty="0"/>
          </a:p>
        </p:txBody>
      </p:sp>
    </p:spTree>
    <p:extLst>
      <p:ext uri="{BB962C8B-B14F-4D97-AF65-F5344CB8AC3E}">
        <p14:creationId xmlns:p14="http://schemas.microsoft.com/office/powerpoint/2010/main" val="1907083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Low-value goods</a:t>
            </a:r>
            <a:endParaRPr lang="en-NZ" dirty="0"/>
          </a:p>
        </p:txBody>
      </p:sp>
      <p:sp>
        <p:nvSpPr>
          <p:cNvPr id="5" name="Content Placeholder 4"/>
          <p:cNvSpPr>
            <a:spLocks noGrp="1"/>
          </p:cNvSpPr>
          <p:nvPr>
            <p:ph idx="10"/>
          </p:nvPr>
        </p:nvSpPr>
        <p:spPr>
          <a:xfrm>
            <a:off x="4751921" y="5200835"/>
            <a:ext cx="3440317" cy="717487"/>
          </a:xfrm>
        </p:spPr>
        <p:txBody>
          <a:bodyPr/>
          <a:lstStyle/>
          <a:p>
            <a:r>
              <a:rPr lang="en-NZ" sz="1100" i="0" dirty="0" smtClean="0">
                <a:solidFill>
                  <a:schemeClr val="tx1"/>
                </a:solidFill>
                <a:latin typeface="Microsoft New Tai Lue" pitchFamily="34" charset="0"/>
                <a:cs typeface="Microsoft New Tai Lue" pitchFamily="34" charset="0"/>
              </a:rPr>
              <a:t>Despite the goods having the same underlying value, the customer is required to pay GST on the imported shoes, but not the car stereo.</a:t>
            </a:r>
            <a:endParaRPr lang="en-NZ" sz="1100" i="0" dirty="0">
              <a:solidFill>
                <a:schemeClr val="tx1"/>
              </a:solidFill>
              <a:latin typeface="Microsoft New Tai Lue" pitchFamily="34" charset="0"/>
              <a:cs typeface="Microsoft New Tai Lue" pitchFamily="34" charset="0"/>
            </a:endParaRPr>
          </a:p>
        </p:txBody>
      </p:sp>
      <p:sp>
        <p:nvSpPr>
          <p:cNvPr id="6" name="Content Placeholder 5"/>
          <p:cNvSpPr>
            <a:spLocks noGrp="1"/>
          </p:cNvSpPr>
          <p:nvPr>
            <p:ph idx="11"/>
          </p:nvPr>
        </p:nvSpPr>
        <p:spPr>
          <a:xfrm>
            <a:off x="721840" y="1706880"/>
            <a:ext cx="2321755" cy="2749550"/>
          </a:xfrm>
        </p:spPr>
        <p:txBody>
          <a:bodyPr/>
          <a:lstStyle/>
          <a:p>
            <a:r>
              <a:rPr lang="en-NZ" dirty="0" smtClean="0"/>
              <a:t>De minimis threshold</a:t>
            </a:r>
          </a:p>
          <a:p>
            <a:pPr lvl="3"/>
            <a:r>
              <a:rPr lang="en-NZ" dirty="0" smtClean="0">
                <a:solidFill>
                  <a:schemeClr val="tx1"/>
                </a:solidFill>
              </a:rPr>
              <a:t>GST on imported goods is either collected at the border by Customs or on their behalf by courier companies, unless the total duty value (which includes GST, tariffs and other duties) is less than $60.  This is known as the de minimis threshold.</a:t>
            </a:r>
          </a:p>
          <a:p>
            <a:pPr lvl="3"/>
            <a:r>
              <a:rPr lang="en-NZ" dirty="0" smtClean="0">
                <a:solidFill>
                  <a:schemeClr val="tx1"/>
                </a:solidFill>
              </a:rPr>
              <a:t>New Zealand is required to have a de minimis threshold.  It is set at a level where the costs of collection exceed the revenue collected.</a:t>
            </a:r>
            <a:endParaRPr lang="en-NZ" dirty="0">
              <a:solidFill>
                <a:schemeClr val="tx1"/>
              </a:solidFill>
            </a:endParaRPr>
          </a:p>
        </p:txBody>
      </p:sp>
      <p:sp>
        <p:nvSpPr>
          <p:cNvPr id="19" name="Text Placeholder 5"/>
          <p:cNvSpPr>
            <a:spLocks noGrp="1"/>
          </p:cNvSpPr>
          <p:nvPr>
            <p:ph type="body" sz="quarter" idx="12"/>
          </p:nvPr>
        </p:nvSpPr>
        <p:spPr>
          <a:xfrm>
            <a:off x="1301262" y="6407150"/>
            <a:ext cx="6738787" cy="450850"/>
          </a:xfrm>
        </p:spPr>
        <p:txBody>
          <a:bodyPr/>
          <a:lstStyle/>
          <a:p>
            <a:r>
              <a:rPr lang="en-NZ" dirty="0" smtClean="0"/>
              <a:t>*Where there is not a contract to sell (for example a gift) the date of disposal would be determined according to ordinary rules.</a:t>
            </a:r>
            <a:endParaRPr lang="en-NZ" dirty="0"/>
          </a:p>
        </p:txBody>
      </p:sp>
      <p:grpSp>
        <p:nvGrpSpPr>
          <p:cNvPr id="20" name="Group 19"/>
          <p:cNvGrpSpPr/>
          <p:nvPr/>
        </p:nvGrpSpPr>
        <p:grpSpPr>
          <a:xfrm>
            <a:off x="7783609" y="3096565"/>
            <a:ext cx="239904" cy="532205"/>
            <a:chOff x="4204398" y="2549450"/>
            <a:chExt cx="239904" cy="532205"/>
          </a:xfrm>
        </p:grpSpPr>
        <p:sp>
          <p:nvSpPr>
            <p:cNvPr id="21" name="Oval 20"/>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22" name="Straight Connector 21"/>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6003145" y="2239841"/>
            <a:ext cx="7219" cy="241594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23294" y="2485206"/>
            <a:ext cx="968535" cy="553998"/>
          </a:xfrm>
          <a:prstGeom prst="rect">
            <a:avLst/>
          </a:prstGeom>
          <a:noFill/>
          <a:ln w="28575">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Car Stereo Co</a:t>
            </a:r>
          </a:p>
          <a:p>
            <a:endParaRPr lang="en-NZ" sz="1000" dirty="0">
              <a:solidFill>
                <a:srgbClr val="002060"/>
              </a:solidFill>
            </a:endParaRPr>
          </a:p>
        </p:txBody>
      </p:sp>
      <p:sp>
        <p:nvSpPr>
          <p:cNvPr id="14" name="TextBox 13"/>
          <p:cNvSpPr txBox="1"/>
          <p:nvPr/>
        </p:nvSpPr>
        <p:spPr>
          <a:xfrm>
            <a:off x="4350733" y="3902432"/>
            <a:ext cx="713657" cy="553998"/>
          </a:xfrm>
          <a:prstGeom prst="rect">
            <a:avLst/>
          </a:prstGeom>
          <a:noFill/>
          <a:ln w="28575">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Shoes Co</a:t>
            </a:r>
          </a:p>
          <a:p>
            <a:endParaRPr lang="en-NZ" sz="1000" dirty="0">
              <a:solidFill>
                <a:srgbClr val="002060"/>
              </a:solidFill>
            </a:endParaRPr>
          </a:p>
        </p:txBody>
      </p:sp>
      <p:cxnSp>
        <p:nvCxnSpPr>
          <p:cNvPr id="4" name="Straight Arrow Connector 3"/>
          <p:cNvCxnSpPr>
            <a:stCxn id="13" idx="3"/>
          </p:cNvCxnSpPr>
          <p:nvPr/>
        </p:nvCxnSpPr>
        <p:spPr>
          <a:xfrm>
            <a:off x="5191829" y="2762205"/>
            <a:ext cx="2441005" cy="43088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7" name="Content Placeholder 5"/>
          <p:cNvSpPr>
            <a:spLocks noGrp="1"/>
          </p:cNvSpPr>
          <p:nvPr>
            <p:ph idx="11"/>
          </p:nvPr>
        </p:nvSpPr>
        <p:spPr>
          <a:xfrm>
            <a:off x="4751921" y="789513"/>
            <a:ext cx="3580199" cy="1360621"/>
          </a:xfrm>
        </p:spPr>
        <p:txBody>
          <a:bodyPr/>
          <a:lstStyle/>
          <a:p>
            <a:pPr>
              <a:lnSpc>
                <a:spcPct val="98000"/>
              </a:lnSpc>
              <a:spcAft>
                <a:spcPts val="600"/>
              </a:spcAft>
            </a:pPr>
            <a:r>
              <a:rPr lang="en-NZ" dirty="0" smtClean="0"/>
              <a:t>Example</a:t>
            </a:r>
          </a:p>
          <a:p>
            <a:pPr lvl="3"/>
            <a:r>
              <a:rPr lang="en-NZ" dirty="0" smtClean="0">
                <a:solidFill>
                  <a:schemeClr val="tx1"/>
                </a:solidFill>
              </a:rPr>
              <a:t>A New Zealand consumer buys a car stereo and a pair of shoes online.  Both cost NZ$250 and have a NZ$50 postage charge.  The stereo attracts no tariff, but the shoes attract a 10% tariff.</a:t>
            </a:r>
            <a:endParaRPr lang="en-NZ" dirty="0">
              <a:solidFill>
                <a:schemeClr val="tx1"/>
              </a:solidFill>
            </a:endParaRPr>
          </a:p>
        </p:txBody>
      </p:sp>
      <p:sp>
        <p:nvSpPr>
          <p:cNvPr id="18" name="TextBox 17"/>
          <p:cNvSpPr txBox="1"/>
          <p:nvPr/>
        </p:nvSpPr>
        <p:spPr>
          <a:xfrm>
            <a:off x="4861450" y="4686676"/>
            <a:ext cx="739305" cy="246221"/>
          </a:xfrm>
          <a:prstGeom prst="rect">
            <a:avLst/>
          </a:prstGeom>
          <a:noFill/>
        </p:spPr>
        <p:txBody>
          <a:bodyPr wrap="none" rtlCol="0">
            <a:spAutoFit/>
          </a:bodyPr>
          <a:lstStyle/>
          <a:p>
            <a:r>
              <a:rPr lang="en-NZ" sz="1000" dirty="0" smtClean="0"/>
              <a:t>Country X</a:t>
            </a:r>
            <a:endParaRPr lang="en-NZ" sz="1000" dirty="0"/>
          </a:p>
        </p:txBody>
      </p:sp>
      <p:sp>
        <p:nvSpPr>
          <p:cNvPr id="26" name="TextBox 25"/>
          <p:cNvSpPr txBox="1"/>
          <p:nvPr/>
        </p:nvSpPr>
        <p:spPr>
          <a:xfrm>
            <a:off x="6566220" y="4686676"/>
            <a:ext cx="926857" cy="246221"/>
          </a:xfrm>
          <a:prstGeom prst="rect">
            <a:avLst/>
          </a:prstGeom>
          <a:noFill/>
        </p:spPr>
        <p:txBody>
          <a:bodyPr wrap="none" rtlCol="0">
            <a:spAutoFit/>
          </a:bodyPr>
          <a:lstStyle/>
          <a:p>
            <a:r>
              <a:rPr lang="en-NZ" sz="1000" dirty="0" smtClean="0"/>
              <a:t>New Zealand</a:t>
            </a:r>
            <a:endParaRPr lang="en-NZ" sz="1000" dirty="0"/>
          </a:p>
        </p:txBody>
      </p:sp>
      <p:cxnSp>
        <p:nvCxnSpPr>
          <p:cNvPr id="8" name="Straight Arrow Connector 7"/>
          <p:cNvCxnSpPr>
            <a:stCxn id="14" idx="3"/>
          </p:cNvCxnSpPr>
          <p:nvPr/>
        </p:nvCxnSpPr>
        <p:spPr>
          <a:xfrm flipV="1">
            <a:off x="5064390" y="3339862"/>
            <a:ext cx="2568444" cy="839569"/>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7" name="TextBox 26"/>
          <p:cNvSpPr txBox="1"/>
          <p:nvPr/>
        </p:nvSpPr>
        <p:spPr>
          <a:xfrm>
            <a:off x="6196567" y="2485206"/>
            <a:ext cx="2137124" cy="400110"/>
          </a:xfrm>
          <a:prstGeom prst="rect">
            <a:avLst/>
          </a:prstGeom>
          <a:noFill/>
        </p:spPr>
        <p:txBody>
          <a:bodyPr wrap="none" rtlCol="0">
            <a:spAutoFit/>
          </a:bodyPr>
          <a:lstStyle/>
          <a:p>
            <a:r>
              <a:rPr lang="en-NZ" sz="1000" dirty="0" smtClean="0"/>
              <a:t>Duty: $300 x 15% GST = $45</a:t>
            </a:r>
            <a:br>
              <a:rPr lang="en-NZ" sz="1000" dirty="0" smtClean="0"/>
            </a:br>
            <a:r>
              <a:rPr lang="en-NZ" sz="1000" dirty="0" smtClean="0"/>
              <a:t>(under de minimis, no duty to pay)</a:t>
            </a:r>
            <a:endParaRPr lang="en-NZ" sz="1000" dirty="0"/>
          </a:p>
        </p:txBody>
      </p:sp>
      <p:sp>
        <p:nvSpPr>
          <p:cNvPr id="28" name="TextBox 27"/>
          <p:cNvSpPr txBox="1"/>
          <p:nvPr/>
        </p:nvSpPr>
        <p:spPr>
          <a:xfrm>
            <a:off x="6196567" y="3885570"/>
            <a:ext cx="2482529" cy="400110"/>
          </a:xfrm>
          <a:prstGeom prst="rect">
            <a:avLst/>
          </a:prstGeom>
          <a:noFill/>
        </p:spPr>
        <p:txBody>
          <a:bodyPr wrap="square" rtlCol="0">
            <a:spAutoFit/>
          </a:bodyPr>
          <a:lstStyle/>
          <a:p>
            <a:r>
              <a:rPr lang="en-NZ" sz="1000" dirty="0" smtClean="0"/>
              <a:t>Duty: ($300 + $25 tariff x 15% = $73.75</a:t>
            </a:r>
            <a:br>
              <a:rPr lang="en-NZ" sz="1000" dirty="0" smtClean="0"/>
            </a:br>
            <a:r>
              <a:rPr lang="en-NZ" sz="1000" dirty="0" smtClean="0"/>
              <a:t>(over de minimis, duty to pay)</a:t>
            </a:r>
            <a:endParaRPr lang="en-NZ" sz="1000" dirty="0"/>
          </a:p>
        </p:txBody>
      </p:sp>
    </p:spTree>
    <p:extLst>
      <p:ext uri="{BB962C8B-B14F-4D97-AF65-F5344CB8AC3E}">
        <p14:creationId xmlns:p14="http://schemas.microsoft.com/office/powerpoint/2010/main" val="372028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199" y="685800"/>
            <a:ext cx="4911505" cy="1228028"/>
          </a:xfrm>
        </p:spPr>
        <p:txBody>
          <a:bodyPr/>
          <a:lstStyle/>
          <a:p>
            <a:r>
              <a:rPr lang="en-NZ" dirty="0" smtClean="0"/>
              <a:t>Lowering the de minimis and other collection options</a:t>
            </a:r>
            <a:endParaRPr lang="en-NZ" dirty="0"/>
          </a:p>
        </p:txBody>
      </p:sp>
      <p:sp>
        <p:nvSpPr>
          <p:cNvPr id="17" name="Content Placeholder 16"/>
          <p:cNvSpPr>
            <a:spLocks noGrp="1"/>
          </p:cNvSpPr>
          <p:nvPr>
            <p:ph idx="1"/>
          </p:nvPr>
        </p:nvSpPr>
        <p:spPr>
          <a:xfrm>
            <a:off x="509490" y="1938724"/>
            <a:ext cx="2027233" cy="2749550"/>
          </a:xfrm>
        </p:spPr>
        <p:txBody>
          <a:bodyPr/>
          <a:lstStyle/>
          <a:p>
            <a:r>
              <a:rPr lang="en-NZ" dirty="0" smtClean="0"/>
              <a:t>Customs review</a:t>
            </a:r>
          </a:p>
          <a:p>
            <a:r>
              <a:rPr lang="en-NZ" sz="1100" i="0" dirty="0">
                <a:solidFill>
                  <a:schemeClr val="tx1"/>
                </a:solidFill>
                <a:latin typeface="+mn-lt"/>
              </a:rPr>
              <a:t>Customs </a:t>
            </a:r>
            <a:r>
              <a:rPr lang="en-NZ" sz="1100" i="0" dirty="0" smtClean="0">
                <a:solidFill>
                  <a:schemeClr val="tx1"/>
                </a:solidFill>
                <a:latin typeface="+mn-lt"/>
              </a:rPr>
              <a:t>has been asked to look at the options for simplifying GST collection and changing the level of the de minimis.  They will report to Cabinet with options by October this year and it is anticipated that this will be followed by public consultation on the issue.</a:t>
            </a:r>
            <a:r>
              <a:rPr lang="en-NZ" dirty="0" smtClean="0"/>
              <a:t/>
            </a:r>
            <a:br>
              <a:rPr lang="en-NZ" dirty="0" smtClean="0"/>
            </a:br>
            <a:r>
              <a:rPr lang="en-NZ" dirty="0" smtClean="0"/>
              <a:t/>
            </a:r>
            <a:br>
              <a:rPr lang="en-NZ" dirty="0" smtClean="0"/>
            </a:br>
            <a:endParaRPr lang="en-NZ" sz="1100" i="0" dirty="0" smtClean="0">
              <a:solidFill>
                <a:schemeClr val="tx1"/>
              </a:solidFill>
              <a:latin typeface="+mn-lt"/>
            </a:endParaRPr>
          </a:p>
          <a:p>
            <a:endParaRPr lang="en-NZ" dirty="0"/>
          </a:p>
        </p:txBody>
      </p:sp>
      <p:sp>
        <p:nvSpPr>
          <p:cNvPr id="18" name="Content Placeholder 16"/>
          <p:cNvSpPr txBox="1">
            <a:spLocks/>
          </p:cNvSpPr>
          <p:nvPr/>
        </p:nvSpPr>
        <p:spPr>
          <a:xfrm>
            <a:off x="3129885" y="2471874"/>
            <a:ext cx="2071380" cy="2749550"/>
          </a:xfrm>
          <a:prstGeom prst="rect">
            <a:avLst/>
          </a:prstGeom>
          <a:ln>
            <a:noFill/>
          </a:ln>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NZ" dirty="0" smtClean="0"/>
              <a:t>Potential future changes</a:t>
            </a:r>
          </a:p>
          <a:p>
            <a:pPr>
              <a:spcAft>
                <a:spcPts val="600"/>
              </a:spcAft>
            </a:pPr>
            <a:r>
              <a:rPr lang="en-NZ" sz="1100" i="0" dirty="0" smtClean="0">
                <a:solidFill>
                  <a:schemeClr val="tx1"/>
                </a:solidFill>
                <a:latin typeface="+mn-lt"/>
              </a:rPr>
              <a:t>It is </a:t>
            </a:r>
            <a:r>
              <a:rPr lang="en-NZ" sz="1100" i="0" dirty="0">
                <a:solidFill>
                  <a:schemeClr val="tx1"/>
                </a:solidFill>
                <a:latin typeface="+mn-lt"/>
              </a:rPr>
              <a:t>currently the Government’s intention to align, where possible, the collection of GST on imported goods with the proposals in the paper relating to the collection of cross-border services and </a:t>
            </a:r>
            <a:r>
              <a:rPr lang="en-NZ" sz="1100" i="0" dirty="0" smtClean="0">
                <a:solidFill>
                  <a:schemeClr val="tx1"/>
                </a:solidFill>
                <a:latin typeface="+mn-lt"/>
              </a:rPr>
              <a:t>intangibles.</a:t>
            </a:r>
          </a:p>
          <a:p>
            <a:pPr>
              <a:spcAft>
                <a:spcPts val="600"/>
              </a:spcAft>
            </a:pPr>
            <a:r>
              <a:rPr lang="en-NZ" sz="1100" i="0" dirty="0" smtClean="0">
                <a:solidFill>
                  <a:schemeClr val="tx1"/>
                </a:solidFill>
                <a:latin typeface="+mn-lt"/>
              </a:rPr>
              <a:t>However, no other country has adopted such a system and, </a:t>
            </a:r>
            <a:r>
              <a:rPr lang="en-NZ" sz="1100" i="0" dirty="0">
                <a:solidFill>
                  <a:schemeClr val="tx1"/>
                </a:solidFill>
                <a:latin typeface="+mn-lt"/>
              </a:rPr>
              <a:t>therefore, the success of its application to goods is currently uncertain.</a:t>
            </a:r>
            <a:r>
              <a:rPr lang="en-NZ" dirty="0" smtClean="0"/>
              <a:t/>
            </a:r>
            <a:br>
              <a:rPr lang="en-NZ" dirty="0" smtClean="0"/>
            </a:br>
            <a:endParaRPr lang="en-NZ" sz="1100" i="0" dirty="0" smtClean="0">
              <a:solidFill>
                <a:schemeClr val="tx1"/>
              </a:solidFill>
              <a:latin typeface="+mn-lt"/>
            </a:endParaRPr>
          </a:p>
          <a:p>
            <a:endParaRPr lang="en-NZ" dirty="0"/>
          </a:p>
        </p:txBody>
      </p:sp>
      <p:sp>
        <p:nvSpPr>
          <p:cNvPr id="19" name="Content Placeholder 16"/>
          <p:cNvSpPr txBox="1">
            <a:spLocks/>
          </p:cNvSpPr>
          <p:nvPr/>
        </p:nvSpPr>
        <p:spPr>
          <a:xfrm>
            <a:off x="5990974" y="3113679"/>
            <a:ext cx="2027233" cy="274955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NZ" dirty="0" smtClean="0"/>
              <a:t>Issues to be resolved</a:t>
            </a:r>
          </a:p>
          <a:p>
            <a:r>
              <a:rPr lang="en-NZ" sz="1100" i="0" dirty="0" smtClean="0">
                <a:solidFill>
                  <a:schemeClr val="tx1"/>
                </a:solidFill>
                <a:latin typeface="+mn-lt"/>
              </a:rPr>
              <a:t>Further work is required to determine the viability of options and whether they would in fact lower costs of collection. </a:t>
            </a:r>
          </a:p>
          <a:p>
            <a:r>
              <a:rPr lang="en-NZ" sz="1100" i="0" dirty="0" smtClean="0">
                <a:solidFill>
                  <a:schemeClr val="tx1"/>
                </a:solidFill>
                <a:latin typeface="+mn-lt"/>
              </a:rPr>
              <a:t>It </a:t>
            </a:r>
            <a:r>
              <a:rPr lang="en-NZ" sz="1100" i="0" dirty="0">
                <a:solidFill>
                  <a:schemeClr val="tx1"/>
                </a:solidFill>
                <a:latin typeface="+mn-lt"/>
              </a:rPr>
              <a:t>is likely that a combination of approaches would be required.</a:t>
            </a:r>
            <a:br>
              <a:rPr lang="en-NZ" sz="1100" i="0" dirty="0">
                <a:solidFill>
                  <a:schemeClr val="tx1"/>
                </a:solidFill>
                <a:latin typeface="+mn-lt"/>
              </a:rPr>
            </a:br>
            <a:endParaRPr lang="en-NZ" sz="1100" i="0" dirty="0">
              <a:solidFill>
                <a:schemeClr val="tx1"/>
              </a:solidFill>
              <a:latin typeface="+mn-lt"/>
            </a:endParaRPr>
          </a:p>
          <a:p>
            <a:endParaRPr lang="en-NZ" dirty="0"/>
          </a:p>
        </p:txBody>
      </p:sp>
    </p:spTree>
    <p:extLst>
      <p:ext uri="{BB962C8B-B14F-4D97-AF65-F5344CB8AC3E}">
        <p14:creationId xmlns:p14="http://schemas.microsoft.com/office/powerpoint/2010/main" val="57854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848100"/>
            <a:ext cx="5041900" cy="1695849"/>
          </a:xfrm>
        </p:spPr>
        <p:txBody>
          <a:bodyPr/>
          <a:lstStyle/>
          <a:p>
            <a:r>
              <a:rPr lang="en-NZ" dirty="0" smtClean="0"/>
              <a:t>Place of supply rules</a:t>
            </a:r>
            <a:endParaRPr lang="en-NZ" dirty="0"/>
          </a:p>
        </p:txBody>
      </p:sp>
    </p:spTree>
    <p:extLst>
      <p:ext uri="{BB962C8B-B14F-4D97-AF65-F5344CB8AC3E}">
        <p14:creationId xmlns:p14="http://schemas.microsoft.com/office/powerpoint/2010/main" val="2697692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On-the-spot services</a:t>
            </a:r>
            <a:endParaRPr lang="en-NZ" dirty="0"/>
          </a:p>
        </p:txBody>
      </p:sp>
      <p:sp>
        <p:nvSpPr>
          <p:cNvPr id="4" name="TextBox 3"/>
          <p:cNvSpPr txBox="1"/>
          <p:nvPr/>
        </p:nvSpPr>
        <p:spPr>
          <a:xfrm>
            <a:off x="457200" y="2246635"/>
            <a:ext cx="3674962" cy="2754600"/>
          </a:xfrm>
          <a:prstGeom prst="rect">
            <a:avLst/>
          </a:prstGeom>
          <a:noFill/>
        </p:spPr>
        <p:txBody>
          <a:bodyPr wrap="square" rtlCol="0">
            <a:spAutoFit/>
          </a:bodyPr>
          <a:lstStyle/>
          <a:p>
            <a:pPr>
              <a:lnSpc>
                <a:spcPct val="120000"/>
              </a:lnSpc>
              <a:spcBef>
                <a:spcPts val="600"/>
              </a:spcBef>
              <a:spcAft>
                <a:spcPts val="1200"/>
              </a:spcAft>
              <a:buFont typeface="Arial" panose="020B0604020202020204" pitchFamily="34" charset="0"/>
              <a:buChar char="​"/>
            </a:pPr>
            <a:r>
              <a:rPr lang="en-NZ" sz="1500" i="1" dirty="0" smtClean="0">
                <a:solidFill>
                  <a:schemeClr val="accent1"/>
                </a:solidFill>
                <a:latin typeface="Corbel" panose="020B0503020204020204" pitchFamily="34" charset="0"/>
              </a:rPr>
              <a:t>On-the-spot services</a:t>
            </a:r>
            <a:endParaRPr lang="en-NZ" sz="1500" i="1" dirty="0">
              <a:solidFill>
                <a:schemeClr val="accent1"/>
              </a:solidFill>
              <a:latin typeface="Corbel" panose="020B0503020204020204" pitchFamily="34" charset="0"/>
            </a:endParaRPr>
          </a:p>
          <a:p>
            <a:pPr marL="3175" lvl="3">
              <a:spcBef>
                <a:spcPts val="600"/>
              </a:spcBef>
              <a:spcAft>
                <a:spcPts val="600"/>
              </a:spcAft>
            </a:pPr>
            <a:r>
              <a:rPr lang="en-NZ" sz="1100" dirty="0" smtClean="0">
                <a:latin typeface="Microsoft New Tai Lue" panose="020B0502040204020203" pitchFamily="34" charset="0"/>
                <a:cs typeface="Microsoft New Tai Lue" panose="020B0502040204020203" pitchFamily="34" charset="0"/>
              </a:rPr>
              <a:t>These are services that are performed at a certain location and consumed at the same time and place they are physically performed.  Examples are:</a:t>
            </a:r>
          </a:p>
          <a:p>
            <a:pPr marL="174625" lvl="3" indent="-171450">
              <a:spcBef>
                <a:spcPts val="600"/>
              </a:spcBef>
              <a:spcAft>
                <a:spcPts val="600"/>
              </a:spcAft>
              <a:buFont typeface="Arial" pitchFamily="34" charset="0"/>
              <a:buChar char="•"/>
            </a:pPr>
            <a:r>
              <a:rPr lang="en-NZ" sz="1100" dirty="0" smtClean="0">
                <a:latin typeface="Microsoft New Tai Lue" panose="020B0502040204020203" pitchFamily="34" charset="0"/>
                <a:cs typeface="Microsoft New Tai Lue" panose="020B0502040204020203" pitchFamily="34" charset="0"/>
              </a:rPr>
              <a:t>A hair cut</a:t>
            </a:r>
          </a:p>
          <a:p>
            <a:pPr marL="174625" lvl="3" indent="-171450">
              <a:spcBef>
                <a:spcPts val="600"/>
              </a:spcBef>
              <a:spcAft>
                <a:spcPts val="600"/>
              </a:spcAft>
              <a:buFont typeface="Arial" pitchFamily="34" charset="0"/>
              <a:buChar char="•"/>
            </a:pPr>
            <a:r>
              <a:rPr lang="en-NZ" sz="1100" dirty="0" smtClean="0">
                <a:latin typeface="Microsoft New Tai Lue" panose="020B0502040204020203" pitchFamily="34" charset="0"/>
                <a:cs typeface="Microsoft New Tai Lue" panose="020B0502040204020203" pitchFamily="34" charset="0"/>
              </a:rPr>
              <a:t>Accommodation</a:t>
            </a:r>
          </a:p>
          <a:p>
            <a:pPr marL="174625" lvl="3" indent="-171450">
              <a:spcBef>
                <a:spcPts val="600"/>
              </a:spcBef>
              <a:spcAft>
                <a:spcPts val="600"/>
              </a:spcAft>
              <a:buFont typeface="Arial" pitchFamily="34" charset="0"/>
              <a:buChar char="•"/>
            </a:pPr>
            <a:r>
              <a:rPr lang="en-NZ" sz="1100" dirty="0" smtClean="0">
                <a:latin typeface="Microsoft New Tai Lue" panose="020B0502040204020203" pitchFamily="34" charset="0"/>
                <a:cs typeface="Microsoft New Tai Lue" panose="020B0502040204020203" pitchFamily="34" charset="0"/>
              </a:rPr>
              <a:t>A restaurant meal</a:t>
            </a:r>
          </a:p>
          <a:p>
            <a:pPr marL="174625" lvl="3" indent="-171450">
              <a:spcBef>
                <a:spcPts val="600"/>
              </a:spcBef>
              <a:spcAft>
                <a:spcPts val="600"/>
              </a:spcAft>
              <a:buFont typeface="Arial" pitchFamily="34" charset="0"/>
              <a:buChar char="•"/>
            </a:pPr>
            <a:r>
              <a:rPr lang="en-NZ" sz="1100" dirty="0" smtClean="0">
                <a:latin typeface="Microsoft New Tai Lue" panose="020B0502040204020203" pitchFamily="34" charset="0"/>
                <a:cs typeface="Microsoft New Tai Lue" panose="020B0502040204020203" pitchFamily="34" charset="0"/>
              </a:rPr>
              <a:t>Entry to a cinema, museum, sports event etc. </a:t>
            </a:r>
            <a:endParaRPr lang="en-NZ" sz="1100" dirty="0">
              <a:latin typeface="Microsoft New Tai Lue" panose="020B0502040204020203" pitchFamily="34" charset="0"/>
              <a:cs typeface="Microsoft New Tai Lue" panose="020B0502040204020203" pitchFamily="34" charset="0"/>
            </a:endParaRPr>
          </a:p>
          <a:p>
            <a:endParaRPr lang="en-NZ" dirty="0"/>
          </a:p>
        </p:txBody>
      </p:sp>
      <p:sp>
        <p:nvSpPr>
          <p:cNvPr id="6" name="TextBox 5"/>
          <p:cNvSpPr txBox="1"/>
          <p:nvPr/>
        </p:nvSpPr>
        <p:spPr>
          <a:xfrm>
            <a:off x="4544992" y="2977769"/>
            <a:ext cx="3674962" cy="3524042"/>
          </a:xfrm>
          <a:prstGeom prst="rect">
            <a:avLst/>
          </a:prstGeom>
          <a:noFill/>
        </p:spPr>
        <p:txBody>
          <a:bodyPr wrap="square" rtlCol="0">
            <a:spAutoFit/>
          </a:bodyPr>
          <a:lstStyle/>
          <a:p>
            <a:pPr>
              <a:lnSpc>
                <a:spcPct val="120000"/>
              </a:lnSpc>
              <a:spcBef>
                <a:spcPts val="600"/>
              </a:spcBef>
              <a:spcAft>
                <a:spcPts val="1200"/>
              </a:spcAft>
              <a:buFont typeface="Arial" panose="020B0604020202020204" pitchFamily="34" charset="0"/>
              <a:buChar char="​"/>
            </a:pPr>
            <a:r>
              <a:rPr lang="en-NZ" sz="1500" i="1" dirty="0" smtClean="0">
                <a:solidFill>
                  <a:schemeClr val="accent1"/>
                </a:solidFill>
                <a:latin typeface="Corbel" panose="020B0503020204020204" pitchFamily="34" charset="0"/>
              </a:rPr>
              <a:t>Who taxes these services?</a:t>
            </a:r>
            <a:endParaRPr lang="en-NZ" sz="1500" i="1" dirty="0">
              <a:solidFill>
                <a:schemeClr val="accent1"/>
              </a:solidFill>
              <a:latin typeface="Corbel" panose="020B0503020204020204" pitchFamily="34" charset="0"/>
            </a:endParaRPr>
          </a:p>
          <a:p>
            <a:pPr marL="3175" lvl="3"/>
            <a:r>
              <a:rPr lang="en-NZ" sz="1100" dirty="0" smtClean="0">
                <a:latin typeface="Microsoft New Tai Lue" panose="020B0502040204020203" pitchFamily="34" charset="0"/>
                <a:cs typeface="Microsoft New Tai Lue" panose="020B0502040204020203" pitchFamily="34" charset="0"/>
              </a:rPr>
              <a:t>These are services that should be taxed in the country where they are received.  The current GST rules already provide this result, so it is not proposed that they change.</a:t>
            </a:r>
          </a:p>
          <a:p>
            <a:pPr marL="3175" lvl="3"/>
            <a:endParaRPr lang="en-NZ" sz="1100" dirty="0">
              <a:latin typeface="Microsoft New Tai Lue" panose="020B0502040204020203" pitchFamily="34" charset="0"/>
              <a:cs typeface="Microsoft New Tai Lue" panose="020B0502040204020203" pitchFamily="34" charset="0"/>
            </a:endParaRPr>
          </a:p>
          <a:p>
            <a:pPr marL="3175" lvl="3"/>
            <a:r>
              <a:rPr lang="en-NZ" sz="1100" dirty="0" smtClean="0">
                <a:latin typeface="Microsoft New Tai Lue" panose="020B0502040204020203" pitchFamily="34" charset="0"/>
                <a:cs typeface="Microsoft New Tai Lue" panose="020B0502040204020203" pitchFamily="34" charset="0"/>
              </a:rPr>
              <a:t>This means that on-the-spot services received offshore will remain outside the GST net altogether.</a:t>
            </a:r>
          </a:p>
          <a:p>
            <a:pPr marL="3175" lvl="3"/>
            <a:endParaRPr lang="en-NZ" sz="1100" dirty="0">
              <a:solidFill>
                <a:schemeClr val="tx2"/>
              </a:solidFill>
              <a:latin typeface="Microsoft New Tai Lue" panose="020B0502040204020203" pitchFamily="34" charset="0"/>
              <a:cs typeface="Microsoft New Tai Lue" panose="020B0502040204020203" pitchFamily="34" charset="0"/>
            </a:endParaRPr>
          </a:p>
          <a:p>
            <a:pPr marL="3175" lvl="3"/>
            <a:endParaRPr lang="en-NZ" sz="1100" dirty="0">
              <a:solidFill>
                <a:schemeClr val="tx2"/>
              </a:solidFill>
              <a:latin typeface="Microsoft New Tai Lue" panose="020B0502040204020203" pitchFamily="34" charset="0"/>
              <a:cs typeface="Microsoft New Tai Lue" panose="020B0502040204020203" pitchFamily="34" charset="0"/>
            </a:endParaRPr>
          </a:p>
          <a:p>
            <a:r>
              <a:rPr lang="en-NZ" sz="1500" i="1" dirty="0" smtClean="0">
                <a:solidFill>
                  <a:schemeClr val="accent1"/>
                </a:solidFill>
                <a:latin typeface="Corbel" panose="020B0503020204020204" pitchFamily="34" charset="0"/>
              </a:rPr>
              <a:t>Example</a:t>
            </a:r>
          </a:p>
          <a:p>
            <a:endParaRPr lang="en-NZ" sz="1500" i="1" dirty="0" smtClean="0">
              <a:solidFill>
                <a:schemeClr val="accent1"/>
              </a:solidFill>
              <a:latin typeface="Corbel" panose="020B0503020204020204" pitchFamily="34" charset="0"/>
            </a:endParaRPr>
          </a:p>
          <a:p>
            <a:r>
              <a:rPr lang="en-NZ" sz="1100" dirty="0" smtClean="0">
                <a:latin typeface="Microsoft New Tai Lue" panose="020B0502040204020203" pitchFamily="34" charset="0"/>
                <a:cs typeface="Microsoft New Tai Lue" panose="020B0502040204020203" pitchFamily="34" charset="0"/>
              </a:rPr>
              <a:t>A New Zealander on holiday in Australia pays for and visits a theme park.  Australia has the right to tax that service and New Zealand does not.</a:t>
            </a:r>
            <a:endParaRPr lang="en-NZ" sz="1500" i="1" dirty="0">
              <a:latin typeface="Corbel" panose="020B0503020204020204" pitchFamily="34" charset="0"/>
            </a:endParaRPr>
          </a:p>
          <a:p>
            <a:endParaRPr lang="en-NZ" sz="1500" i="1" dirty="0">
              <a:solidFill>
                <a:schemeClr val="accent1"/>
              </a:solidFill>
              <a:latin typeface="Corbel" panose="020B0503020204020204" pitchFamily="34" charset="0"/>
            </a:endParaRPr>
          </a:p>
          <a:p>
            <a:endParaRPr lang="en-NZ" dirty="0"/>
          </a:p>
        </p:txBody>
      </p:sp>
    </p:spTree>
    <p:extLst>
      <p:ext uri="{BB962C8B-B14F-4D97-AF65-F5344CB8AC3E}">
        <p14:creationId xmlns:p14="http://schemas.microsoft.com/office/powerpoint/2010/main" val="186831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Remote </a:t>
            </a:r>
            <a:r>
              <a:rPr lang="en-NZ" dirty="0"/>
              <a:t>services</a:t>
            </a:r>
          </a:p>
        </p:txBody>
      </p:sp>
      <p:sp>
        <p:nvSpPr>
          <p:cNvPr id="9" name="Content Placeholder 8"/>
          <p:cNvSpPr>
            <a:spLocks noGrp="1"/>
          </p:cNvSpPr>
          <p:nvPr>
            <p:ph idx="11"/>
          </p:nvPr>
        </p:nvSpPr>
        <p:spPr>
          <a:xfrm>
            <a:off x="1035045" y="2112380"/>
            <a:ext cx="2321755" cy="2935586"/>
          </a:xfrm>
        </p:spPr>
        <p:txBody>
          <a:bodyPr/>
          <a:lstStyle/>
          <a:p>
            <a:r>
              <a:rPr lang="en-NZ" dirty="0" smtClean="0"/>
              <a:t>Remote services</a:t>
            </a:r>
          </a:p>
          <a:p>
            <a:pPr marL="3175" lvl="3"/>
            <a:r>
              <a:rPr lang="en-NZ" dirty="0">
                <a:solidFill>
                  <a:schemeClr val="tx1"/>
                </a:solidFill>
              </a:rPr>
              <a:t>These are services </a:t>
            </a:r>
            <a:r>
              <a:rPr lang="en-NZ" dirty="0" smtClean="0">
                <a:solidFill>
                  <a:schemeClr val="tx1"/>
                </a:solidFill>
              </a:rPr>
              <a:t>where the customer and supplier are not generally required to be in the same location and so are </a:t>
            </a:r>
            <a:r>
              <a:rPr lang="en-NZ" dirty="0">
                <a:solidFill>
                  <a:schemeClr val="tx1"/>
                </a:solidFill>
              </a:rPr>
              <a:t>generally </a:t>
            </a:r>
            <a:r>
              <a:rPr lang="en-NZ" u="sng" dirty="0">
                <a:solidFill>
                  <a:schemeClr val="tx1"/>
                </a:solidFill>
              </a:rPr>
              <a:t>not</a:t>
            </a:r>
            <a:r>
              <a:rPr lang="en-NZ" dirty="0">
                <a:solidFill>
                  <a:schemeClr val="tx1"/>
                </a:solidFill>
              </a:rPr>
              <a:t> consumed at the place they are </a:t>
            </a:r>
            <a:r>
              <a:rPr lang="en-NZ" dirty="0" smtClean="0">
                <a:solidFill>
                  <a:schemeClr val="tx1"/>
                </a:solidFill>
              </a:rPr>
              <a:t>performed. Examples </a:t>
            </a:r>
            <a:r>
              <a:rPr lang="en-NZ" dirty="0">
                <a:solidFill>
                  <a:schemeClr val="tx1"/>
                </a:solidFill>
              </a:rPr>
              <a:t>are:</a:t>
            </a:r>
          </a:p>
          <a:p>
            <a:pPr marL="174625" lvl="3" indent="-171450">
              <a:buFont typeface="Arial" pitchFamily="34" charset="0"/>
              <a:buChar char="•"/>
            </a:pPr>
            <a:r>
              <a:rPr lang="en-NZ" dirty="0" smtClean="0">
                <a:solidFill>
                  <a:schemeClr val="tx1"/>
                </a:solidFill>
              </a:rPr>
              <a:t>Online supply of software</a:t>
            </a:r>
            <a:endParaRPr lang="en-NZ" dirty="0">
              <a:solidFill>
                <a:schemeClr val="tx1"/>
              </a:solidFill>
            </a:endParaRPr>
          </a:p>
          <a:p>
            <a:pPr marL="174625" lvl="3" indent="-171450">
              <a:buFont typeface="Arial" pitchFamily="34" charset="0"/>
              <a:buChar char="•"/>
            </a:pPr>
            <a:r>
              <a:rPr lang="en-NZ" dirty="0" smtClean="0">
                <a:solidFill>
                  <a:schemeClr val="tx1"/>
                </a:solidFill>
              </a:rPr>
              <a:t>Online supply of digital content (movies TV shows, music etc.)</a:t>
            </a:r>
            <a:endParaRPr lang="en-NZ" dirty="0">
              <a:solidFill>
                <a:schemeClr val="tx1"/>
              </a:solidFill>
            </a:endParaRPr>
          </a:p>
          <a:p>
            <a:pPr marL="174625" lvl="3" indent="-171450">
              <a:buFont typeface="Arial" pitchFamily="34" charset="0"/>
              <a:buChar char="•"/>
            </a:pPr>
            <a:r>
              <a:rPr lang="en-NZ" dirty="0" smtClean="0">
                <a:solidFill>
                  <a:schemeClr val="tx1"/>
                </a:solidFill>
              </a:rPr>
              <a:t>Consultancy, accountancy and legal services</a:t>
            </a:r>
            <a:endParaRPr lang="en-NZ" dirty="0">
              <a:solidFill>
                <a:schemeClr val="tx1"/>
              </a:solidFill>
            </a:endParaRPr>
          </a:p>
          <a:p>
            <a:pPr marL="174625" lvl="3" indent="-171450">
              <a:buFont typeface="Arial" pitchFamily="34" charset="0"/>
              <a:buChar char="•"/>
            </a:pPr>
            <a:r>
              <a:rPr lang="en-NZ" dirty="0" smtClean="0">
                <a:solidFill>
                  <a:schemeClr val="tx1"/>
                </a:solidFill>
              </a:rPr>
              <a:t>Financial and insurance services</a:t>
            </a:r>
            <a:endParaRPr lang="en-NZ" dirty="0">
              <a:solidFill>
                <a:schemeClr val="tx1"/>
              </a:solidFill>
            </a:endParaRPr>
          </a:p>
        </p:txBody>
      </p:sp>
      <p:sp>
        <p:nvSpPr>
          <p:cNvPr id="10" name="TextBox 9"/>
          <p:cNvSpPr txBox="1"/>
          <p:nvPr/>
        </p:nvSpPr>
        <p:spPr>
          <a:xfrm>
            <a:off x="4544992" y="2977769"/>
            <a:ext cx="3674962" cy="2046714"/>
          </a:xfrm>
          <a:prstGeom prst="rect">
            <a:avLst/>
          </a:prstGeom>
          <a:noFill/>
        </p:spPr>
        <p:txBody>
          <a:bodyPr wrap="square" rtlCol="0">
            <a:spAutoFit/>
          </a:bodyPr>
          <a:lstStyle/>
          <a:p>
            <a:pPr>
              <a:lnSpc>
                <a:spcPct val="120000"/>
              </a:lnSpc>
              <a:spcBef>
                <a:spcPts val="600"/>
              </a:spcBef>
              <a:spcAft>
                <a:spcPts val="1200"/>
              </a:spcAft>
              <a:buFont typeface="Arial" panose="020B0604020202020204" pitchFamily="34" charset="0"/>
              <a:buChar char="​"/>
            </a:pPr>
            <a:r>
              <a:rPr lang="en-NZ" sz="1500" i="1" dirty="0" smtClean="0">
                <a:solidFill>
                  <a:schemeClr val="accent1"/>
                </a:solidFill>
                <a:latin typeface="Corbel" panose="020B0503020204020204" pitchFamily="34" charset="0"/>
              </a:rPr>
              <a:t>Who taxes these services?</a:t>
            </a:r>
            <a:endParaRPr lang="en-NZ" sz="1500" i="1" dirty="0">
              <a:solidFill>
                <a:schemeClr val="accent1"/>
              </a:solidFill>
              <a:latin typeface="Corbel" panose="020B0503020204020204" pitchFamily="34" charset="0"/>
            </a:endParaRPr>
          </a:p>
          <a:p>
            <a:pPr marL="3175" lvl="3"/>
            <a:r>
              <a:rPr lang="en-NZ" sz="1100" dirty="0" smtClean="0">
                <a:latin typeface="Microsoft New Tai Lue" panose="020B0502040204020203" pitchFamily="34" charset="0"/>
                <a:cs typeface="Microsoft New Tai Lue" panose="020B0502040204020203" pitchFamily="34" charset="0"/>
              </a:rPr>
              <a:t>These are services that should be taxed in the country where the consumer is resident.  This means that residence is treated as a proxy for consumption.</a:t>
            </a:r>
          </a:p>
          <a:p>
            <a:pPr marL="3175" lvl="3"/>
            <a:endParaRPr lang="en-NZ" sz="1100" dirty="0" smtClean="0">
              <a:latin typeface="Microsoft New Tai Lue" panose="020B0502040204020203" pitchFamily="34" charset="0"/>
              <a:cs typeface="Microsoft New Tai Lue" panose="020B0502040204020203" pitchFamily="34" charset="0"/>
            </a:endParaRPr>
          </a:p>
          <a:p>
            <a:pPr marL="3175" lvl="3"/>
            <a:r>
              <a:rPr lang="en-NZ" sz="1100" dirty="0" smtClean="0">
                <a:latin typeface="Microsoft New Tai Lue" panose="020B0502040204020203" pitchFamily="34" charset="0"/>
                <a:cs typeface="Microsoft New Tai Lue" panose="020B0502040204020203" pitchFamily="34" charset="0"/>
              </a:rPr>
              <a:t>An example of what this means in practice follows.</a:t>
            </a:r>
          </a:p>
          <a:p>
            <a:pPr marL="3175" lvl="3"/>
            <a:endParaRPr lang="en-NZ" sz="1100" dirty="0">
              <a:solidFill>
                <a:schemeClr val="tx2"/>
              </a:solidFill>
              <a:latin typeface="Microsoft New Tai Lue" panose="020B0502040204020203" pitchFamily="34" charset="0"/>
              <a:cs typeface="Microsoft New Tai Lue" panose="020B0502040204020203" pitchFamily="34" charset="0"/>
            </a:endParaRPr>
          </a:p>
          <a:p>
            <a:endParaRPr lang="en-NZ" sz="1500" i="1" dirty="0">
              <a:solidFill>
                <a:schemeClr val="accent1"/>
              </a:solidFill>
              <a:latin typeface="Corbel" panose="020B0503020204020204" pitchFamily="34" charset="0"/>
            </a:endParaRPr>
          </a:p>
          <a:p>
            <a:endParaRPr lang="en-NZ" dirty="0"/>
          </a:p>
        </p:txBody>
      </p:sp>
    </p:spTree>
    <p:extLst>
      <p:ext uri="{BB962C8B-B14F-4D97-AF65-F5344CB8AC3E}">
        <p14:creationId xmlns:p14="http://schemas.microsoft.com/office/powerpoint/2010/main" val="3467629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Residence as a proxy: example</a:t>
            </a:r>
            <a:endParaRPr lang="en-NZ" dirty="0"/>
          </a:p>
        </p:txBody>
      </p:sp>
      <p:grpSp>
        <p:nvGrpSpPr>
          <p:cNvPr id="19" name="Group 18"/>
          <p:cNvGrpSpPr/>
          <p:nvPr/>
        </p:nvGrpSpPr>
        <p:grpSpPr>
          <a:xfrm>
            <a:off x="3820441" y="3776457"/>
            <a:ext cx="239904" cy="532205"/>
            <a:chOff x="4204398" y="2549450"/>
            <a:chExt cx="239904" cy="532205"/>
          </a:xfrm>
        </p:grpSpPr>
        <p:sp>
          <p:nvSpPr>
            <p:cNvPr id="20" name="Oval 19"/>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21" name="Straight Connector 20"/>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685084" y="2663349"/>
            <a:ext cx="239904" cy="532205"/>
            <a:chOff x="4204398" y="2549450"/>
            <a:chExt cx="239904" cy="532205"/>
          </a:xfrm>
        </p:grpSpPr>
        <p:sp>
          <p:nvSpPr>
            <p:cNvPr id="26" name="Oval 25"/>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27" name="Straight Connector 26"/>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4963617" y="2239840"/>
            <a:ext cx="3609" cy="3285061"/>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20441" y="5301967"/>
            <a:ext cx="739305" cy="246221"/>
          </a:xfrm>
          <a:prstGeom prst="rect">
            <a:avLst/>
          </a:prstGeom>
          <a:noFill/>
        </p:spPr>
        <p:txBody>
          <a:bodyPr wrap="none" rtlCol="0">
            <a:spAutoFit/>
          </a:bodyPr>
          <a:lstStyle/>
          <a:p>
            <a:r>
              <a:rPr lang="en-NZ" sz="1000" dirty="0" smtClean="0"/>
              <a:t>Country X</a:t>
            </a:r>
            <a:endParaRPr lang="en-NZ" sz="1000" dirty="0"/>
          </a:p>
        </p:txBody>
      </p:sp>
      <p:sp>
        <p:nvSpPr>
          <p:cNvPr id="18" name="TextBox 17"/>
          <p:cNvSpPr txBox="1"/>
          <p:nvPr/>
        </p:nvSpPr>
        <p:spPr>
          <a:xfrm>
            <a:off x="5427071" y="5301966"/>
            <a:ext cx="926857" cy="246221"/>
          </a:xfrm>
          <a:prstGeom prst="rect">
            <a:avLst/>
          </a:prstGeom>
          <a:noFill/>
        </p:spPr>
        <p:txBody>
          <a:bodyPr wrap="none" rtlCol="0">
            <a:spAutoFit/>
          </a:bodyPr>
          <a:lstStyle/>
          <a:p>
            <a:r>
              <a:rPr lang="en-NZ" sz="1000" dirty="0" smtClean="0"/>
              <a:t>New Zealand</a:t>
            </a:r>
            <a:endParaRPr lang="en-NZ" sz="1000" dirty="0"/>
          </a:p>
        </p:txBody>
      </p:sp>
      <p:sp>
        <p:nvSpPr>
          <p:cNvPr id="31" name="TextBox 30"/>
          <p:cNvSpPr txBox="1"/>
          <p:nvPr/>
        </p:nvSpPr>
        <p:spPr>
          <a:xfrm>
            <a:off x="1143211" y="2506302"/>
            <a:ext cx="873957" cy="553998"/>
          </a:xfrm>
          <a:prstGeom prst="rect">
            <a:avLst/>
          </a:prstGeom>
          <a:noFill/>
          <a:ln w="28575">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Software Co</a:t>
            </a:r>
          </a:p>
          <a:p>
            <a:endParaRPr lang="en-NZ" sz="1000" dirty="0">
              <a:solidFill>
                <a:srgbClr val="002060"/>
              </a:solidFill>
            </a:endParaRPr>
          </a:p>
        </p:txBody>
      </p:sp>
      <p:sp>
        <p:nvSpPr>
          <p:cNvPr id="32" name="TextBox 31"/>
          <p:cNvSpPr txBox="1"/>
          <p:nvPr/>
        </p:nvSpPr>
        <p:spPr>
          <a:xfrm>
            <a:off x="3303567" y="4376338"/>
            <a:ext cx="1513556" cy="400110"/>
          </a:xfrm>
          <a:prstGeom prst="rect">
            <a:avLst/>
          </a:prstGeom>
          <a:noFill/>
        </p:spPr>
        <p:txBody>
          <a:bodyPr wrap="none" rtlCol="0">
            <a:spAutoFit/>
          </a:bodyPr>
          <a:lstStyle/>
          <a:p>
            <a:r>
              <a:rPr lang="en-NZ" sz="1000" dirty="0" smtClean="0"/>
              <a:t>New Zealand resident</a:t>
            </a:r>
            <a:br>
              <a:rPr lang="en-NZ" sz="1000" dirty="0" smtClean="0"/>
            </a:br>
            <a:r>
              <a:rPr lang="en-NZ" sz="1000" dirty="0" smtClean="0"/>
              <a:t>on holiday in Country X</a:t>
            </a:r>
            <a:endParaRPr lang="en-NZ" sz="1000" dirty="0"/>
          </a:p>
        </p:txBody>
      </p:sp>
      <p:sp>
        <p:nvSpPr>
          <p:cNvPr id="33" name="TextBox 32"/>
          <p:cNvSpPr txBox="1"/>
          <p:nvPr/>
        </p:nvSpPr>
        <p:spPr>
          <a:xfrm>
            <a:off x="5054028" y="3287079"/>
            <a:ext cx="1511952" cy="400110"/>
          </a:xfrm>
          <a:prstGeom prst="rect">
            <a:avLst/>
          </a:prstGeom>
          <a:noFill/>
        </p:spPr>
        <p:txBody>
          <a:bodyPr wrap="none" rtlCol="0">
            <a:spAutoFit/>
          </a:bodyPr>
          <a:lstStyle/>
          <a:p>
            <a:r>
              <a:rPr lang="en-NZ" sz="1000" dirty="0" smtClean="0"/>
              <a:t>Country X resident on </a:t>
            </a:r>
          </a:p>
          <a:p>
            <a:r>
              <a:rPr lang="en-NZ" sz="1000" dirty="0" smtClean="0"/>
              <a:t>holiday in New Zealand</a:t>
            </a:r>
            <a:endParaRPr lang="en-NZ" sz="1000" dirty="0"/>
          </a:p>
        </p:txBody>
      </p:sp>
      <p:cxnSp>
        <p:nvCxnSpPr>
          <p:cNvPr id="6" name="Straight Arrow Connector 5"/>
          <p:cNvCxnSpPr/>
          <p:nvPr/>
        </p:nvCxnSpPr>
        <p:spPr>
          <a:xfrm>
            <a:off x="2017168" y="2506302"/>
            <a:ext cx="3575110" cy="15704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2017168" y="3060300"/>
            <a:ext cx="1707809" cy="71615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34" name="TextBox 33"/>
          <p:cNvSpPr txBox="1"/>
          <p:nvPr/>
        </p:nvSpPr>
        <p:spPr>
          <a:xfrm>
            <a:off x="3138370" y="2106192"/>
            <a:ext cx="1452642" cy="400110"/>
          </a:xfrm>
          <a:prstGeom prst="rect">
            <a:avLst/>
          </a:prstGeom>
          <a:noFill/>
        </p:spPr>
        <p:txBody>
          <a:bodyPr wrap="none" rtlCol="0">
            <a:spAutoFit/>
          </a:bodyPr>
          <a:lstStyle/>
          <a:p>
            <a:r>
              <a:rPr lang="en-NZ" sz="1000" dirty="0" smtClean="0"/>
              <a:t>$10 (plus any GST</a:t>
            </a:r>
          </a:p>
          <a:p>
            <a:r>
              <a:rPr lang="en-NZ" sz="1000" dirty="0"/>
              <a:t>c</a:t>
            </a:r>
            <a:r>
              <a:rPr lang="en-NZ" sz="1000" dirty="0" smtClean="0"/>
              <a:t>harged by Country X)</a:t>
            </a:r>
            <a:endParaRPr lang="en-NZ" sz="1000" dirty="0"/>
          </a:p>
        </p:txBody>
      </p:sp>
      <p:sp>
        <p:nvSpPr>
          <p:cNvPr id="35" name="TextBox 34"/>
          <p:cNvSpPr txBox="1"/>
          <p:nvPr/>
        </p:nvSpPr>
        <p:spPr>
          <a:xfrm>
            <a:off x="1607585" y="3496299"/>
            <a:ext cx="1263487" cy="400110"/>
          </a:xfrm>
          <a:prstGeom prst="rect">
            <a:avLst/>
          </a:prstGeom>
          <a:noFill/>
        </p:spPr>
        <p:txBody>
          <a:bodyPr wrap="none" rtlCol="0">
            <a:spAutoFit/>
          </a:bodyPr>
          <a:lstStyle/>
          <a:p>
            <a:r>
              <a:rPr lang="en-NZ" sz="1000" dirty="0" smtClean="0"/>
              <a:t>$11.50 (</a:t>
            </a:r>
            <a:r>
              <a:rPr lang="en-NZ" sz="1000" dirty="0" err="1" smtClean="0"/>
              <a:t>incl</a:t>
            </a:r>
            <a:r>
              <a:rPr lang="en-NZ" sz="1000" dirty="0" smtClean="0"/>
              <a:t/>
            </a:r>
            <a:br>
              <a:rPr lang="en-NZ" sz="1000" dirty="0" smtClean="0"/>
            </a:br>
            <a:r>
              <a:rPr lang="en-NZ" sz="1000" dirty="0" smtClean="0"/>
              <a:t>New Zealand GST)</a:t>
            </a:r>
            <a:endParaRPr lang="en-NZ" sz="1000" dirty="0"/>
          </a:p>
        </p:txBody>
      </p:sp>
    </p:spTree>
    <p:extLst>
      <p:ext uri="{BB962C8B-B14F-4D97-AF65-F5344CB8AC3E}">
        <p14:creationId xmlns:p14="http://schemas.microsoft.com/office/powerpoint/2010/main" val="1823631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199" y="3848100"/>
            <a:ext cx="5492188" cy="1695849"/>
          </a:xfrm>
        </p:spPr>
        <p:txBody>
          <a:bodyPr/>
          <a:lstStyle/>
          <a:p>
            <a:r>
              <a:rPr lang="en-NZ" dirty="0" smtClean="0"/>
              <a:t>Services covered</a:t>
            </a:r>
            <a:endParaRPr lang="en-NZ" dirty="0"/>
          </a:p>
        </p:txBody>
      </p:sp>
    </p:spTree>
    <p:extLst>
      <p:ext uri="{BB962C8B-B14F-4D97-AF65-F5344CB8AC3E}">
        <p14:creationId xmlns:p14="http://schemas.microsoft.com/office/powerpoint/2010/main" val="3141089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Definition of “services”</a:t>
            </a:r>
            <a:endParaRPr lang="en-NZ" dirty="0"/>
          </a:p>
        </p:txBody>
      </p:sp>
      <p:sp>
        <p:nvSpPr>
          <p:cNvPr id="8" name="Content Placeholder 7"/>
          <p:cNvSpPr>
            <a:spLocks noGrp="1"/>
          </p:cNvSpPr>
          <p:nvPr>
            <p:ph idx="1"/>
          </p:nvPr>
        </p:nvSpPr>
        <p:spPr>
          <a:xfrm>
            <a:off x="1172069" y="2057508"/>
            <a:ext cx="3967090" cy="2749550"/>
          </a:xfrm>
        </p:spPr>
        <p:txBody>
          <a:bodyPr/>
          <a:lstStyle/>
          <a:p>
            <a:pPr lvl="1">
              <a:spcAft>
                <a:spcPts val="1200"/>
              </a:spcAft>
              <a:buNone/>
            </a:pPr>
            <a:r>
              <a:rPr lang="en-NZ" dirty="0" smtClean="0">
                <a:solidFill>
                  <a:schemeClr val="accent1"/>
                </a:solidFill>
              </a:rPr>
              <a:t>Broad definition of services</a:t>
            </a:r>
          </a:p>
          <a:p>
            <a:pPr lvl="1">
              <a:spcBef>
                <a:spcPts val="600"/>
              </a:spcBef>
              <a:buNone/>
            </a:pPr>
            <a:r>
              <a:rPr lang="en-NZ" sz="1100" i="0" dirty="0" smtClean="0">
                <a:solidFill>
                  <a:schemeClr val="tx1"/>
                </a:solidFill>
                <a:latin typeface="Microsoft New Tai Lue" panose="020B0502040204020203" pitchFamily="34" charset="0"/>
                <a:cs typeface="Microsoft New Tai Lue" panose="020B0502040204020203" pitchFamily="34" charset="0"/>
              </a:rPr>
              <a:t>In New Zealand’s GST Act, “services” is broadly defined to include anything other than physical goods and money.</a:t>
            </a:r>
            <a:r>
              <a:rPr lang="en-NZ" sz="1100" i="0" dirty="0">
                <a:solidFill>
                  <a:schemeClr val="tx1"/>
                </a:solidFill>
                <a:latin typeface="Microsoft New Tai Lue" panose="020B0502040204020203" pitchFamily="34" charset="0"/>
                <a:cs typeface="Microsoft New Tai Lue" panose="020B0502040204020203" pitchFamily="34" charset="0"/>
              </a:rPr>
              <a:t>	</a:t>
            </a:r>
            <a:endParaRPr lang="en-NZ" sz="1100" i="0" dirty="0" smtClean="0">
              <a:solidFill>
                <a:schemeClr val="tx1"/>
              </a:solidFill>
              <a:latin typeface="Microsoft New Tai Lue" panose="020B0502040204020203" pitchFamily="34" charset="0"/>
              <a:cs typeface="Microsoft New Tai Lue" panose="020B0502040204020203" pitchFamily="34" charset="0"/>
            </a:endParaRPr>
          </a:p>
          <a:p>
            <a:pPr lvl="1">
              <a:spcBef>
                <a:spcPts val="600"/>
              </a:spcBef>
              <a:buNone/>
            </a:pPr>
            <a:r>
              <a:rPr lang="en-NZ" sz="1100" i="0" dirty="0">
                <a:solidFill>
                  <a:schemeClr val="tx1"/>
                </a:solidFill>
                <a:latin typeface="Microsoft New Tai Lue" panose="020B0502040204020203" pitchFamily="34" charset="0"/>
                <a:cs typeface="Microsoft New Tai Lue" panose="020B0502040204020203" pitchFamily="34" charset="0"/>
              </a:rPr>
              <a:t>It is proposed that this definition be retained so that </a:t>
            </a:r>
            <a:r>
              <a:rPr lang="en-NZ" sz="1100" i="0" dirty="0" smtClean="0">
                <a:solidFill>
                  <a:schemeClr val="tx1"/>
                </a:solidFill>
                <a:latin typeface="Microsoft New Tai Lue" panose="020B0502040204020203" pitchFamily="34" charset="0"/>
                <a:cs typeface="Microsoft New Tai Lue" panose="020B0502040204020203" pitchFamily="34" charset="0"/>
              </a:rPr>
              <a:t>any new rules would cover all “remote” services (as mentioned earlier, this includes digital as well as traditional services such as legal advice).</a:t>
            </a:r>
          </a:p>
          <a:p>
            <a:pPr lvl="1">
              <a:spcBef>
                <a:spcPts val="600"/>
              </a:spcBef>
              <a:buNone/>
            </a:pPr>
            <a:r>
              <a:rPr lang="en-NZ" sz="1100" i="0" dirty="0" smtClean="0">
                <a:solidFill>
                  <a:schemeClr val="tx1"/>
                </a:solidFill>
                <a:latin typeface="Microsoft New Tai Lue" panose="020B0502040204020203" pitchFamily="34" charset="0"/>
                <a:cs typeface="Microsoft New Tai Lue" panose="020B0502040204020203" pitchFamily="34" charset="0"/>
              </a:rPr>
              <a:t>Although some countries have limited their version of these rules to digital services only, there is a risk that such restrictions could:</a:t>
            </a:r>
          </a:p>
          <a:p>
            <a:pPr marL="342900" lvl="1" indent="-342900">
              <a:spcBef>
                <a:spcPts val="600"/>
              </a:spcBef>
              <a:buFont typeface="Arial" pitchFamily="34" charset="0"/>
              <a:buChar char="•"/>
            </a:pPr>
            <a:r>
              <a:rPr lang="en-NZ" sz="1100" i="0" dirty="0" smtClean="0">
                <a:solidFill>
                  <a:schemeClr val="tx1"/>
                </a:solidFill>
                <a:latin typeface="Microsoft New Tai Lue" panose="020B0502040204020203" pitchFamily="34" charset="0"/>
                <a:cs typeface="Microsoft New Tai Lue" panose="020B0502040204020203" pitchFamily="34" charset="0"/>
              </a:rPr>
              <a:t>Create customer biases between digital and non-digital services.</a:t>
            </a:r>
          </a:p>
          <a:p>
            <a:pPr marL="342900" lvl="1" indent="-342900">
              <a:spcBef>
                <a:spcPts val="600"/>
              </a:spcBef>
              <a:buFont typeface="Arial" pitchFamily="34" charset="0"/>
              <a:buChar char="•"/>
            </a:pPr>
            <a:r>
              <a:rPr lang="en-NZ" sz="1100" i="0" dirty="0">
                <a:solidFill>
                  <a:schemeClr val="tx1"/>
                </a:solidFill>
                <a:latin typeface="Microsoft New Tai Lue" panose="020B0502040204020203" pitchFamily="34" charset="0"/>
                <a:cs typeface="Microsoft New Tai Lue" panose="020B0502040204020203" pitchFamily="34" charset="0"/>
              </a:rPr>
              <a:t>Make the rules unnecessarily complex, as suppliers would be required to work out whether a </a:t>
            </a:r>
            <a:r>
              <a:rPr lang="en-NZ" sz="1100" i="0" dirty="0" smtClean="0">
                <a:solidFill>
                  <a:schemeClr val="tx1"/>
                </a:solidFill>
                <a:latin typeface="Microsoft New Tai Lue" panose="020B0502040204020203" pitchFamily="34" charset="0"/>
                <a:cs typeface="Microsoft New Tai Lue" panose="020B0502040204020203" pitchFamily="34" charset="0"/>
              </a:rPr>
              <a:t>service </a:t>
            </a:r>
            <a:r>
              <a:rPr lang="en-NZ" sz="1100" i="0" dirty="0">
                <a:solidFill>
                  <a:schemeClr val="tx1"/>
                </a:solidFill>
                <a:latin typeface="Microsoft New Tai Lue" panose="020B0502040204020203" pitchFamily="34" charset="0"/>
                <a:cs typeface="Microsoft New Tai Lue" panose="020B0502040204020203" pitchFamily="34" charset="0"/>
              </a:rPr>
              <a:t>was “</a:t>
            </a:r>
            <a:r>
              <a:rPr lang="en-NZ" sz="1100" i="0" dirty="0" smtClean="0">
                <a:solidFill>
                  <a:schemeClr val="tx1"/>
                </a:solidFill>
                <a:latin typeface="Microsoft New Tai Lue" panose="020B0502040204020203" pitchFamily="34" charset="0"/>
                <a:cs typeface="Microsoft New Tai Lue" panose="020B0502040204020203" pitchFamily="34" charset="0"/>
              </a:rPr>
              <a:t>digital” and </a:t>
            </a:r>
            <a:r>
              <a:rPr lang="en-NZ" sz="1100" i="0" dirty="0">
                <a:solidFill>
                  <a:schemeClr val="tx1"/>
                </a:solidFill>
                <a:latin typeface="Microsoft New Tai Lue" panose="020B0502040204020203" pitchFamily="34" charset="0"/>
                <a:cs typeface="Microsoft New Tai Lue" panose="020B0502040204020203" pitchFamily="34" charset="0"/>
              </a:rPr>
              <a:t>therefore subject to GST.</a:t>
            </a:r>
            <a:r>
              <a:rPr lang="en-NZ" i="1" dirty="0" smtClean="0">
                <a:solidFill>
                  <a:schemeClr val="accent1"/>
                </a:solidFill>
              </a:rPr>
              <a:t>	</a:t>
            </a:r>
            <a:endParaRPr lang="en-NZ" i="1" dirty="0">
              <a:solidFill>
                <a:schemeClr val="tx1"/>
              </a:solidFill>
            </a:endParaRPr>
          </a:p>
        </p:txBody>
      </p:sp>
    </p:spTree>
    <p:extLst>
      <p:ext uri="{BB962C8B-B14F-4D97-AF65-F5344CB8AC3E}">
        <p14:creationId xmlns:p14="http://schemas.microsoft.com/office/powerpoint/2010/main" val="3421096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7216815" cy="1228028"/>
          </a:xfrm>
        </p:spPr>
        <p:txBody>
          <a:bodyPr/>
          <a:lstStyle/>
          <a:p>
            <a:r>
              <a:rPr lang="en-NZ" dirty="0" smtClean="0"/>
              <a:t>Supplies to GST-registered businesses</a:t>
            </a:r>
            <a:endParaRPr lang="en-NZ" dirty="0"/>
          </a:p>
        </p:txBody>
      </p:sp>
      <p:sp>
        <p:nvSpPr>
          <p:cNvPr id="5" name="Content Placeholder 4"/>
          <p:cNvSpPr>
            <a:spLocks noGrp="1"/>
          </p:cNvSpPr>
          <p:nvPr>
            <p:ph idx="1"/>
          </p:nvPr>
        </p:nvSpPr>
        <p:spPr>
          <a:xfrm>
            <a:off x="2597627" y="1214767"/>
            <a:ext cx="4138839" cy="1195677"/>
          </a:xfrm>
        </p:spPr>
        <p:txBody>
          <a:bodyPr/>
          <a:lstStyle/>
          <a:p>
            <a:pPr>
              <a:lnSpc>
                <a:spcPct val="98000"/>
              </a:lnSpc>
              <a:spcAft>
                <a:spcPts val="600"/>
              </a:spcAft>
            </a:pPr>
            <a:r>
              <a:rPr lang="en-NZ" dirty="0" smtClean="0"/>
              <a:t>The options</a:t>
            </a:r>
            <a:endParaRPr lang="en-NZ" dirty="0"/>
          </a:p>
          <a:p>
            <a:pPr lvl="3"/>
            <a:r>
              <a:rPr lang="en-NZ" dirty="0" smtClean="0">
                <a:solidFill>
                  <a:schemeClr val="tx1"/>
                </a:solidFill>
              </a:rPr>
              <a:t>It is suggested that GST always apply to “business-to-consumer” supplies.  However, there are two options for supplies by non-residents to GST-registered New Zealand businesses.</a:t>
            </a:r>
          </a:p>
        </p:txBody>
      </p:sp>
      <p:sp>
        <p:nvSpPr>
          <p:cNvPr id="6" name="Content Placeholder 5"/>
          <p:cNvSpPr>
            <a:spLocks noGrp="1"/>
          </p:cNvSpPr>
          <p:nvPr>
            <p:ph idx="10"/>
          </p:nvPr>
        </p:nvSpPr>
        <p:spPr>
          <a:xfrm>
            <a:off x="457199" y="2320953"/>
            <a:ext cx="3777917" cy="2764132"/>
          </a:xfrm>
          <a:ln w="3175">
            <a:solidFill>
              <a:schemeClr val="tx1"/>
            </a:solidFill>
          </a:ln>
        </p:spPr>
        <p:txBody>
          <a:bodyPr/>
          <a:lstStyle/>
          <a:p>
            <a:r>
              <a:rPr lang="en-NZ" dirty="0" smtClean="0"/>
              <a:t>    Include business supplies in the rules</a:t>
            </a:r>
            <a:endParaRPr lang="en-NZ" dirty="0"/>
          </a:p>
          <a:p>
            <a:endParaRPr lang="en-NZ" dirty="0"/>
          </a:p>
        </p:txBody>
      </p:sp>
      <p:sp>
        <p:nvSpPr>
          <p:cNvPr id="4" name="Content Placeholder 3"/>
          <p:cNvSpPr>
            <a:spLocks noGrp="1"/>
          </p:cNvSpPr>
          <p:nvPr>
            <p:ph idx="11"/>
          </p:nvPr>
        </p:nvSpPr>
        <p:spPr>
          <a:xfrm>
            <a:off x="4498330" y="2320953"/>
            <a:ext cx="4029653" cy="2749550"/>
          </a:xfrm>
          <a:ln w="3175">
            <a:solidFill>
              <a:schemeClr val="tx1"/>
            </a:solidFill>
          </a:ln>
        </p:spPr>
        <p:txBody>
          <a:bodyPr/>
          <a:lstStyle/>
          <a:p>
            <a:r>
              <a:rPr lang="en-NZ" dirty="0" smtClean="0"/>
              <a:t>     Exclude business supplies from the rules</a:t>
            </a:r>
            <a:endParaRPr lang="en-NZ" dirty="0"/>
          </a:p>
          <a:p>
            <a:pPr lvl="3"/>
            <a:endParaRPr lang="en-NZ" dirty="0"/>
          </a:p>
          <a:p>
            <a:endParaRPr lang="en-NZ" dirty="0"/>
          </a:p>
        </p:txBody>
      </p:sp>
      <p:sp>
        <p:nvSpPr>
          <p:cNvPr id="8" name="Content Placeholder 4"/>
          <p:cNvSpPr txBox="1">
            <a:spLocks/>
          </p:cNvSpPr>
          <p:nvPr/>
        </p:nvSpPr>
        <p:spPr>
          <a:xfrm>
            <a:off x="593002" y="2721322"/>
            <a:ext cx="3046250" cy="366137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3"/>
            <a:endParaRPr lang="en-NZ" dirty="0" smtClean="0"/>
          </a:p>
        </p:txBody>
      </p:sp>
      <p:sp>
        <p:nvSpPr>
          <p:cNvPr id="7" name="Content Placeholder 3"/>
          <p:cNvSpPr txBox="1">
            <a:spLocks/>
          </p:cNvSpPr>
          <p:nvPr/>
        </p:nvSpPr>
        <p:spPr>
          <a:xfrm>
            <a:off x="836070" y="5328672"/>
            <a:ext cx="7324520" cy="686536"/>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NZ" sz="1100" i="0" dirty="0" smtClean="0">
                <a:solidFill>
                  <a:schemeClr val="tx1"/>
                </a:solidFill>
                <a:latin typeface="+mn-lt"/>
              </a:rPr>
              <a:t>In both examples, the net revenue collected from the transactions is the same.  This is because the GST-registered business can normally claim back any GST charged.  Therefore, it comes down to assessing the relative compliance costs on New Zealand and non-resident businesses and the  revenue risks associated with each option.</a:t>
            </a:r>
            <a:endParaRPr lang="en-NZ" sz="1200" i="0" dirty="0" smtClean="0">
              <a:solidFill>
                <a:schemeClr val="tx1"/>
              </a:solidFill>
              <a:latin typeface="+mn-lt"/>
            </a:endParaRPr>
          </a:p>
          <a:p>
            <a:pPr lvl="3"/>
            <a:endParaRPr lang="en-NZ" dirty="0" smtClean="0"/>
          </a:p>
          <a:p>
            <a:endParaRPr lang="en-NZ" dirty="0"/>
          </a:p>
        </p:txBody>
      </p:sp>
      <p:grpSp>
        <p:nvGrpSpPr>
          <p:cNvPr id="9" name="Group 8"/>
          <p:cNvGrpSpPr/>
          <p:nvPr/>
        </p:nvGrpSpPr>
        <p:grpSpPr>
          <a:xfrm>
            <a:off x="3283023" y="2868196"/>
            <a:ext cx="172894" cy="332263"/>
            <a:chOff x="4204398" y="2549450"/>
            <a:chExt cx="239904" cy="532205"/>
          </a:xfrm>
        </p:grpSpPr>
        <p:sp>
          <p:nvSpPr>
            <p:cNvPr id="10" name="Oval 9"/>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11" name="Straight Connector 10"/>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587567" y="2899792"/>
            <a:ext cx="172894" cy="332263"/>
            <a:chOff x="4204398" y="2549450"/>
            <a:chExt cx="239904" cy="532205"/>
          </a:xfrm>
        </p:grpSpPr>
        <p:sp>
          <p:nvSpPr>
            <p:cNvPr id="16" name="Oval 15"/>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17" name="Straight Connector 16"/>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06232" y="3208658"/>
            <a:ext cx="776059" cy="523220"/>
          </a:xfrm>
          <a:prstGeom prst="rect">
            <a:avLst/>
          </a:prstGeom>
          <a:noFill/>
          <a:ln w="28575">
            <a:solidFill>
              <a:schemeClr val="tx1"/>
            </a:solidFill>
          </a:ln>
        </p:spPr>
        <p:txBody>
          <a:bodyPr wrap="square" rtlCol="0">
            <a:spAutoFit/>
          </a:bodyPr>
          <a:lstStyle/>
          <a:p>
            <a:endParaRPr lang="en-NZ" sz="1000" dirty="0" smtClean="0">
              <a:solidFill>
                <a:srgbClr val="002060"/>
              </a:solidFill>
            </a:endParaRPr>
          </a:p>
          <a:p>
            <a:r>
              <a:rPr lang="en-NZ" sz="800" dirty="0" smtClean="0">
                <a:solidFill>
                  <a:srgbClr val="002060"/>
                </a:solidFill>
              </a:rPr>
              <a:t>Software Co</a:t>
            </a:r>
          </a:p>
          <a:p>
            <a:endParaRPr lang="en-NZ" sz="1000" dirty="0">
              <a:solidFill>
                <a:srgbClr val="002060"/>
              </a:solidFill>
            </a:endParaRPr>
          </a:p>
        </p:txBody>
      </p:sp>
      <p:sp>
        <p:nvSpPr>
          <p:cNvPr id="22" name="TextBox 21"/>
          <p:cNvSpPr txBox="1"/>
          <p:nvPr/>
        </p:nvSpPr>
        <p:spPr>
          <a:xfrm>
            <a:off x="4901242" y="3253147"/>
            <a:ext cx="776059" cy="523220"/>
          </a:xfrm>
          <a:prstGeom prst="rect">
            <a:avLst/>
          </a:prstGeom>
          <a:noFill/>
          <a:ln w="28575">
            <a:solidFill>
              <a:schemeClr val="tx1"/>
            </a:solidFill>
          </a:ln>
        </p:spPr>
        <p:txBody>
          <a:bodyPr wrap="square" rtlCol="0">
            <a:spAutoFit/>
          </a:bodyPr>
          <a:lstStyle/>
          <a:p>
            <a:endParaRPr lang="en-NZ" sz="1000" dirty="0" smtClean="0">
              <a:solidFill>
                <a:srgbClr val="002060"/>
              </a:solidFill>
            </a:endParaRPr>
          </a:p>
          <a:p>
            <a:r>
              <a:rPr lang="en-NZ" sz="800" dirty="0" smtClean="0">
                <a:solidFill>
                  <a:srgbClr val="002060"/>
                </a:solidFill>
              </a:rPr>
              <a:t>Software Co</a:t>
            </a:r>
          </a:p>
          <a:p>
            <a:endParaRPr lang="en-NZ" sz="1000" dirty="0">
              <a:solidFill>
                <a:srgbClr val="002060"/>
              </a:solidFill>
            </a:endParaRPr>
          </a:p>
        </p:txBody>
      </p:sp>
      <p:sp>
        <p:nvSpPr>
          <p:cNvPr id="23" name="TextBox 22"/>
          <p:cNvSpPr txBox="1"/>
          <p:nvPr/>
        </p:nvSpPr>
        <p:spPr>
          <a:xfrm>
            <a:off x="2870037" y="3696946"/>
            <a:ext cx="933651" cy="461665"/>
          </a:xfrm>
          <a:prstGeom prst="rect">
            <a:avLst/>
          </a:prstGeom>
          <a:noFill/>
          <a:ln w="28575">
            <a:solidFill>
              <a:schemeClr val="tx1"/>
            </a:solidFill>
          </a:ln>
        </p:spPr>
        <p:txBody>
          <a:bodyPr wrap="square" rtlCol="0">
            <a:spAutoFit/>
          </a:bodyPr>
          <a:lstStyle/>
          <a:p>
            <a:r>
              <a:rPr lang="en-NZ" sz="800" dirty="0" smtClean="0">
                <a:solidFill>
                  <a:srgbClr val="002060"/>
                </a:solidFill>
              </a:rPr>
              <a:t>Importer Ltd, a GST-registered business</a:t>
            </a:r>
            <a:endParaRPr lang="en-NZ" sz="1000" dirty="0">
              <a:solidFill>
                <a:srgbClr val="002060"/>
              </a:solidFill>
            </a:endParaRPr>
          </a:p>
        </p:txBody>
      </p:sp>
      <p:sp>
        <p:nvSpPr>
          <p:cNvPr id="24" name="TextBox 23"/>
          <p:cNvSpPr txBox="1"/>
          <p:nvPr/>
        </p:nvSpPr>
        <p:spPr>
          <a:xfrm>
            <a:off x="7174581" y="4090342"/>
            <a:ext cx="933651" cy="461665"/>
          </a:xfrm>
          <a:prstGeom prst="rect">
            <a:avLst/>
          </a:prstGeom>
          <a:noFill/>
          <a:ln w="28575">
            <a:solidFill>
              <a:schemeClr val="tx1"/>
            </a:solidFill>
          </a:ln>
        </p:spPr>
        <p:txBody>
          <a:bodyPr wrap="square" rtlCol="0">
            <a:spAutoFit/>
          </a:bodyPr>
          <a:lstStyle/>
          <a:p>
            <a:r>
              <a:rPr lang="en-NZ" sz="800" dirty="0" smtClean="0">
                <a:solidFill>
                  <a:srgbClr val="002060"/>
                </a:solidFill>
              </a:rPr>
              <a:t>Importer Ltd, a GST-registered business</a:t>
            </a:r>
            <a:endParaRPr lang="en-NZ" sz="1000" dirty="0">
              <a:solidFill>
                <a:srgbClr val="002060"/>
              </a:solidFill>
            </a:endParaRPr>
          </a:p>
        </p:txBody>
      </p:sp>
      <p:sp>
        <p:nvSpPr>
          <p:cNvPr id="25" name="TextBox 24"/>
          <p:cNvSpPr txBox="1"/>
          <p:nvPr/>
        </p:nvSpPr>
        <p:spPr>
          <a:xfrm>
            <a:off x="1944408" y="4552007"/>
            <a:ext cx="567786" cy="338554"/>
          </a:xfrm>
          <a:prstGeom prst="rect">
            <a:avLst/>
          </a:prstGeom>
          <a:noFill/>
          <a:ln w="28575">
            <a:solidFill>
              <a:schemeClr val="tx1"/>
            </a:solidFill>
          </a:ln>
        </p:spPr>
        <p:txBody>
          <a:bodyPr wrap="square" rtlCol="0">
            <a:spAutoFit/>
          </a:bodyPr>
          <a:lstStyle/>
          <a:p>
            <a:r>
              <a:rPr lang="en-NZ" sz="800" dirty="0" smtClean="0">
                <a:solidFill>
                  <a:srgbClr val="002060"/>
                </a:solidFill>
              </a:rPr>
              <a:t>Inland</a:t>
            </a:r>
          </a:p>
          <a:p>
            <a:r>
              <a:rPr lang="en-NZ" sz="800" dirty="0" smtClean="0">
                <a:solidFill>
                  <a:srgbClr val="002060"/>
                </a:solidFill>
              </a:rPr>
              <a:t>Revenue</a:t>
            </a:r>
            <a:endParaRPr lang="en-NZ" sz="1000" dirty="0">
              <a:solidFill>
                <a:srgbClr val="002060"/>
              </a:solidFill>
            </a:endParaRPr>
          </a:p>
        </p:txBody>
      </p:sp>
      <p:cxnSp>
        <p:nvCxnSpPr>
          <p:cNvPr id="26" name="Straight Connector 25"/>
          <p:cNvCxnSpPr/>
          <p:nvPr/>
        </p:nvCxnSpPr>
        <p:spPr>
          <a:xfrm>
            <a:off x="1733137" y="2721322"/>
            <a:ext cx="0" cy="2264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34025" y="2684357"/>
            <a:ext cx="0" cy="2264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482291" y="2943083"/>
            <a:ext cx="1713296" cy="26557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p:nvPr/>
        </p:nvCxnSpPr>
        <p:spPr>
          <a:xfrm>
            <a:off x="1482291" y="3731878"/>
            <a:ext cx="1387746"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p:nvPr/>
        </p:nvCxnSpPr>
        <p:spPr>
          <a:xfrm flipV="1">
            <a:off x="2512194" y="4158611"/>
            <a:ext cx="357843" cy="39339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1733137" y="2730515"/>
            <a:ext cx="1018227" cy="338554"/>
          </a:xfrm>
          <a:prstGeom prst="rect">
            <a:avLst/>
          </a:prstGeom>
          <a:noFill/>
        </p:spPr>
        <p:txBody>
          <a:bodyPr wrap="none" rtlCol="0">
            <a:spAutoFit/>
          </a:bodyPr>
          <a:lstStyle/>
          <a:p>
            <a:r>
              <a:rPr lang="en-NZ" sz="800" dirty="0" smtClean="0"/>
              <a:t>$11.50 (</a:t>
            </a:r>
            <a:r>
              <a:rPr lang="en-NZ" sz="800" dirty="0" err="1" smtClean="0"/>
              <a:t>incl</a:t>
            </a:r>
            <a:r>
              <a:rPr lang="en-NZ" sz="800" dirty="0" smtClean="0"/>
              <a:t/>
            </a:r>
            <a:br>
              <a:rPr lang="en-NZ" sz="800" dirty="0" smtClean="0"/>
            </a:br>
            <a:r>
              <a:rPr lang="en-NZ" sz="800" dirty="0" smtClean="0"/>
              <a:t>New Zealand GST)</a:t>
            </a:r>
            <a:endParaRPr lang="en-NZ" sz="800" dirty="0"/>
          </a:p>
        </p:txBody>
      </p:sp>
      <p:sp>
        <p:nvSpPr>
          <p:cNvPr id="36" name="TextBox 35"/>
          <p:cNvSpPr txBox="1"/>
          <p:nvPr/>
        </p:nvSpPr>
        <p:spPr>
          <a:xfrm>
            <a:off x="1799083" y="3424076"/>
            <a:ext cx="1018227" cy="338554"/>
          </a:xfrm>
          <a:prstGeom prst="rect">
            <a:avLst/>
          </a:prstGeom>
          <a:noFill/>
        </p:spPr>
        <p:txBody>
          <a:bodyPr wrap="none" rtlCol="0">
            <a:spAutoFit/>
          </a:bodyPr>
          <a:lstStyle/>
          <a:p>
            <a:r>
              <a:rPr lang="en-NZ" sz="800" dirty="0" smtClean="0"/>
              <a:t>$11.50 (</a:t>
            </a:r>
            <a:r>
              <a:rPr lang="en-NZ" sz="800" dirty="0" err="1" smtClean="0"/>
              <a:t>incl</a:t>
            </a:r>
            <a:r>
              <a:rPr lang="en-NZ" sz="800" dirty="0" smtClean="0"/>
              <a:t/>
            </a:r>
            <a:br>
              <a:rPr lang="en-NZ" sz="800" dirty="0" smtClean="0"/>
            </a:br>
            <a:r>
              <a:rPr lang="en-NZ" sz="800" dirty="0" smtClean="0"/>
              <a:t>New Zealand GST)</a:t>
            </a:r>
            <a:endParaRPr lang="en-NZ" sz="800" dirty="0"/>
          </a:p>
        </p:txBody>
      </p:sp>
      <p:sp>
        <p:nvSpPr>
          <p:cNvPr id="37" name="TextBox 36"/>
          <p:cNvSpPr txBox="1"/>
          <p:nvPr/>
        </p:nvSpPr>
        <p:spPr>
          <a:xfrm>
            <a:off x="2694170" y="4355309"/>
            <a:ext cx="761747" cy="338554"/>
          </a:xfrm>
          <a:prstGeom prst="rect">
            <a:avLst/>
          </a:prstGeom>
          <a:noFill/>
        </p:spPr>
        <p:txBody>
          <a:bodyPr wrap="none" rtlCol="0">
            <a:spAutoFit/>
          </a:bodyPr>
          <a:lstStyle/>
          <a:p>
            <a:r>
              <a:rPr lang="en-NZ" sz="800" dirty="0" smtClean="0"/>
              <a:t>$1.50 input </a:t>
            </a:r>
          </a:p>
          <a:p>
            <a:r>
              <a:rPr lang="en-NZ" sz="800" dirty="0" smtClean="0"/>
              <a:t>claim/refund</a:t>
            </a:r>
            <a:endParaRPr lang="en-NZ" sz="800" dirty="0"/>
          </a:p>
        </p:txBody>
      </p:sp>
      <p:cxnSp>
        <p:nvCxnSpPr>
          <p:cNvPr id="39" name="Straight Arrow Connector 38"/>
          <p:cNvCxnSpPr/>
          <p:nvPr/>
        </p:nvCxnSpPr>
        <p:spPr>
          <a:xfrm flipV="1">
            <a:off x="5677301" y="3017971"/>
            <a:ext cx="1801528" cy="23517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p:nvPr/>
        </p:nvCxnSpPr>
        <p:spPr>
          <a:xfrm>
            <a:off x="5677301" y="3776367"/>
            <a:ext cx="1497280" cy="31397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43" name="TextBox 42"/>
          <p:cNvSpPr txBox="1"/>
          <p:nvPr/>
        </p:nvSpPr>
        <p:spPr>
          <a:xfrm>
            <a:off x="6076536" y="2773806"/>
            <a:ext cx="1018227" cy="338554"/>
          </a:xfrm>
          <a:prstGeom prst="rect">
            <a:avLst/>
          </a:prstGeom>
          <a:noFill/>
        </p:spPr>
        <p:txBody>
          <a:bodyPr wrap="none" rtlCol="0">
            <a:spAutoFit/>
          </a:bodyPr>
          <a:lstStyle/>
          <a:p>
            <a:r>
              <a:rPr lang="en-NZ" sz="800" dirty="0" smtClean="0"/>
              <a:t>$11.50 (</a:t>
            </a:r>
            <a:r>
              <a:rPr lang="en-NZ" sz="800" dirty="0" err="1" smtClean="0"/>
              <a:t>incl</a:t>
            </a:r>
            <a:r>
              <a:rPr lang="en-NZ" sz="800" dirty="0" smtClean="0"/>
              <a:t/>
            </a:r>
            <a:br>
              <a:rPr lang="en-NZ" sz="800" dirty="0" smtClean="0"/>
            </a:br>
            <a:r>
              <a:rPr lang="en-NZ" sz="800" dirty="0" smtClean="0"/>
              <a:t>New Zealand GST)</a:t>
            </a:r>
            <a:endParaRPr lang="en-NZ" sz="800" dirty="0"/>
          </a:p>
        </p:txBody>
      </p:sp>
      <p:sp>
        <p:nvSpPr>
          <p:cNvPr id="44" name="TextBox 43"/>
          <p:cNvSpPr txBox="1"/>
          <p:nvPr/>
        </p:nvSpPr>
        <p:spPr>
          <a:xfrm>
            <a:off x="6156354" y="3594800"/>
            <a:ext cx="1170513" cy="338554"/>
          </a:xfrm>
          <a:prstGeom prst="rect">
            <a:avLst/>
          </a:prstGeom>
          <a:noFill/>
        </p:spPr>
        <p:txBody>
          <a:bodyPr wrap="none" rtlCol="0">
            <a:spAutoFit/>
          </a:bodyPr>
          <a:lstStyle/>
          <a:p>
            <a:r>
              <a:rPr lang="en-NZ" sz="800" dirty="0" smtClean="0"/>
              <a:t>$10 (no New</a:t>
            </a:r>
          </a:p>
          <a:p>
            <a:r>
              <a:rPr lang="en-NZ" sz="800" dirty="0" smtClean="0"/>
              <a:t>Zealand GST payable)</a:t>
            </a:r>
            <a:endParaRPr lang="en-NZ" sz="800" dirty="0"/>
          </a:p>
        </p:txBody>
      </p:sp>
    </p:spTree>
    <p:extLst>
      <p:ext uri="{BB962C8B-B14F-4D97-AF65-F5344CB8AC3E}">
        <p14:creationId xmlns:p14="http://schemas.microsoft.com/office/powerpoint/2010/main" val="4128169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848100"/>
            <a:ext cx="6667500" cy="1695849"/>
          </a:xfrm>
        </p:spPr>
        <p:txBody>
          <a:bodyPr/>
          <a:lstStyle/>
          <a:p>
            <a:r>
              <a:rPr lang="en-NZ" dirty="0" smtClean="0"/>
              <a:t>Who should register?</a:t>
            </a:r>
            <a:endParaRPr lang="en-NZ" dirty="0"/>
          </a:p>
        </p:txBody>
      </p:sp>
    </p:spTree>
    <p:extLst>
      <p:ext uri="{BB962C8B-B14F-4D97-AF65-F5344CB8AC3E}">
        <p14:creationId xmlns:p14="http://schemas.microsoft.com/office/powerpoint/2010/main" val="73204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Text Placeholder 2"/>
          <p:cNvSpPr>
            <a:spLocks noGrp="1"/>
          </p:cNvSpPr>
          <p:nvPr>
            <p:ph type="body" sz="quarter" idx="10"/>
          </p:nvPr>
        </p:nvSpPr>
        <p:spPr/>
        <p:txBody>
          <a:bodyPr/>
          <a:lstStyle/>
          <a:p>
            <a:r>
              <a:rPr lang="en-US" dirty="0" smtClean="0"/>
              <a:t>3</a:t>
            </a:r>
            <a:endParaRPr lang="en-US" dirty="0"/>
          </a:p>
        </p:txBody>
      </p:sp>
      <p:sp>
        <p:nvSpPr>
          <p:cNvPr id="9" name="Text Placeholder 8"/>
          <p:cNvSpPr>
            <a:spLocks noGrp="1"/>
          </p:cNvSpPr>
          <p:nvPr>
            <p:ph type="body" sz="quarter" idx="12"/>
          </p:nvPr>
        </p:nvSpPr>
        <p:spPr/>
        <p:txBody>
          <a:bodyPr/>
          <a:lstStyle/>
          <a:p>
            <a:r>
              <a:rPr lang="en-US" dirty="0" smtClean="0"/>
              <a:t>9</a:t>
            </a:r>
            <a:endParaRPr lang="en-US" dirty="0"/>
          </a:p>
        </p:txBody>
      </p:sp>
      <p:sp>
        <p:nvSpPr>
          <p:cNvPr id="10" name="Text Placeholder 9"/>
          <p:cNvSpPr>
            <a:spLocks noGrp="1"/>
          </p:cNvSpPr>
          <p:nvPr>
            <p:ph type="body" sz="quarter" idx="13"/>
          </p:nvPr>
        </p:nvSpPr>
        <p:spPr/>
        <p:txBody>
          <a:bodyPr/>
          <a:lstStyle/>
          <a:p>
            <a:r>
              <a:rPr lang="en-US" dirty="0" smtClean="0"/>
              <a:t>12</a:t>
            </a:r>
            <a:endParaRPr lang="en-US" dirty="0"/>
          </a:p>
        </p:txBody>
      </p:sp>
      <p:sp>
        <p:nvSpPr>
          <p:cNvPr id="11" name="Text Placeholder 10"/>
          <p:cNvSpPr>
            <a:spLocks noGrp="1"/>
          </p:cNvSpPr>
          <p:nvPr>
            <p:ph type="body" sz="quarter" idx="14"/>
          </p:nvPr>
        </p:nvSpPr>
        <p:spPr/>
        <p:txBody>
          <a:bodyPr/>
          <a:lstStyle/>
          <a:p>
            <a:r>
              <a:rPr lang="en-US" dirty="0" smtClean="0"/>
              <a:t>16</a:t>
            </a:r>
            <a:endParaRPr lang="en-US" dirty="0"/>
          </a:p>
        </p:txBody>
      </p:sp>
      <p:sp>
        <p:nvSpPr>
          <p:cNvPr id="12" name="Text Placeholder 11"/>
          <p:cNvSpPr>
            <a:spLocks noGrp="1"/>
          </p:cNvSpPr>
          <p:nvPr>
            <p:ph type="body" sz="quarter" idx="15"/>
          </p:nvPr>
        </p:nvSpPr>
        <p:spPr/>
        <p:txBody>
          <a:bodyPr/>
          <a:lstStyle/>
          <a:p>
            <a:r>
              <a:rPr lang="en-US" dirty="0" smtClean="0"/>
              <a:t>19</a:t>
            </a:r>
            <a:endParaRPr lang="en-US" dirty="0"/>
          </a:p>
        </p:txBody>
      </p:sp>
      <p:sp>
        <p:nvSpPr>
          <p:cNvPr id="72" name="Text Placeholder 71"/>
          <p:cNvSpPr>
            <a:spLocks noGrp="1"/>
          </p:cNvSpPr>
          <p:nvPr>
            <p:ph type="body" sz="quarter" idx="21"/>
          </p:nvPr>
        </p:nvSpPr>
        <p:spPr/>
        <p:txBody>
          <a:bodyPr/>
          <a:lstStyle/>
          <a:p>
            <a:r>
              <a:rPr lang="en-US" dirty="0" smtClean="0"/>
              <a:t>page</a:t>
            </a:r>
            <a:endParaRPr lang="en-US" dirty="0"/>
          </a:p>
        </p:txBody>
      </p:sp>
      <p:sp>
        <p:nvSpPr>
          <p:cNvPr id="95" name="Text Placeholder 94"/>
          <p:cNvSpPr>
            <a:spLocks noGrp="1"/>
          </p:cNvSpPr>
          <p:nvPr>
            <p:ph type="body" sz="quarter" idx="22"/>
          </p:nvPr>
        </p:nvSpPr>
        <p:spPr/>
        <p:txBody>
          <a:bodyPr/>
          <a:lstStyle/>
          <a:p>
            <a:r>
              <a:rPr lang="en-US" dirty="0" smtClean="0"/>
              <a:t>page</a:t>
            </a:r>
            <a:endParaRPr lang="en-US" dirty="0"/>
          </a:p>
        </p:txBody>
      </p:sp>
      <p:sp>
        <p:nvSpPr>
          <p:cNvPr id="96" name="Text Placeholder 95"/>
          <p:cNvSpPr>
            <a:spLocks noGrp="1"/>
          </p:cNvSpPr>
          <p:nvPr>
            <p:ph type="body" sz="quarter" idx="23"/>
          </p:nvPr>
        </p:nvSpPr>
        <p:spPr/>
        <p:txBody>
          <a:bodyPr/>
          <a:lstStyle/>
          <a:p>
            <a:r>
              <a:rPr lang="en-US" dirty="0" smtClean="0"/>
              <a:t>page</a:t>
            </a:r>
            <a:endParaRPr lang="en-US" dirty="0"/>
          </a:p>
        </p:txBody>
      </p:sp>
      <p:sp>
        <p:nvSpPr>
          <p:cNvPr id="97" name="Text Placeholder 96"/>
          <p:cNvSpPr>
            <a:spLocks noGrp="1"/>
          </p:cNvSpPr>
          <p:nvPr>
            <p:ph type="body" sz="quarter" idx="24"/>
          </p:nvPr>
        </p:nvSpPr>
        <p:spPr/>
        <p:txBody>
          <a:bodyPr/>
          <a:lstStyle/>
          <a:p>
            <a:r>
              <a:rPr lang="en-US" dirty="0" smtClean="0"/>
              <a:t>page</a:t>
            </a:r>
            <a:endParaRPr lang="en-US" dirty="0"/>
          </a:p>
        </p:txBody>
      </p:sp>
      <p:sp>
        <p:nvSpPr>
          <p:cNvPr id="98" name="Text Placeholder 97"/>
          <p:cNvSpPr>
            <a:spLocks noGrp="1"/>
          </p:cNvSpPr>
          <p:nvPr>
            <p:ph type="body" sz="quarter" idx="25"/>
          </p:nvPr>
        </p:nvSpPr>
        <p:spPr/>
        <p:txBody>
          <a:bodyPr/>
          <a:lstStyle/>
          <a:p>
            <a:r>
              <a:rPr lang="en-US" dirty="0" smtClean="0"/>
              <a:t>page</a:t>
            </a:r>
            <a:endParaRPr lang="en-US" dirty="0"/>
          </a:p>
        </p:txBody>
      </p:sp>
      <p:sp>
        <p:nvSpPr>
          <p:cNvPr id="13" name="Text Placeholder 12"/>
          <p:cNvSpPr>
            <a:spLocks noGrp="1"/>
          </p:cNvSpPr>
          <p:nvPr>
            <p:ph type="body" sz="quarter" idx="31"/>
          </p:nvPr>
        </p:nvSpPr>
        <p:spPr/>
        <p:txBody>
          <a:bodyPr/>
          <a:lstStyle/>
          <a:p>
            <a:r>
              <a:rPr lang="en-US" dirty="0" smtClean="0"/>
              <a:t>22</a:t>
            </a:r>
            <a:endParaRPr lang="en-US" dirty="0"/>
          </a:p>
        </p:txBody>
      </p:sp>
      <p:sp>
        <p:nvSpPr>
          <p:cNvPr id="14" name="Text Placeholder 13"/>
          <p:cNvSpPr>
            <a:spLocks noGrp="1"/>
          </p:cNvSpPr>
          <p:nvPr>
            <p:ph type="body" sz="quarter" idx="32"/>
          </p:nvPr>
        </p:nvSpPr>
        <p:spPr/>
        <p:txBody>
          <a:bodyPr/>
          <a:lstStyle/>
          <a:p>
            <a:r>
              <a:rPr lang="en-US" dirty="0" smtClean="0"/>
              <a:t>25</a:t>
            </a:r>
            <a:endParaRPr lang="en-US" dirty="0"/>
          </a:p>
        </p:txBody>
      </p:sp>
      <p:sp>
        <p:nvSpPr>
          <p:cNvPr id="15" name="Text Placeholder 14"/>
          <p:cNvSpPr>
            <a:spLocks noGrp="1"/>
          </p:cNvSpPr>
          <p:nvPr>
            <p:ph type="body" sz="quarter" idx="33"/>
          </p:nvPr>
        </p:nvSpPr>
        <p:spPr/>
        <p:txBody>
          <a:bodyPr/>
          <a:lstStyle/>
          <a:p>
            <a:r>
              <a:rPr lang="en-US" dirty="0" smtClean="0"/>
              <a:t>27</a:t>
            </a:r>
            <a:endParaRPr lang="en-US" dirty="0"/>
          </a:p>
        </p:txBody>
      </p:sp>
      <p:sp>
        <p:nvSpPr>
          <p:cNvPr id="99" name="Text Placeholder 98"/>
          <p:cNvSpPr>
            <a:spLocks noGrp="1"/>
          </p:cNvSpPr>
          <p:nvPr>
            <p:ph type="body" sz="quarter" idx="36"/>
          </p:nvPr>
        </p:nvSpPr>
        <p:spPr/>
        <p:txBody>
          <a:bodyPr/>
          <a:lstStyle/>
          <a:p>
            <a:r>
              <a:rPr lang="en-US" dirty="0" smtClean="0"/>
              <a:t>page</a:t>
            </a:r>
            <a:endParaRPr lang="en-US" dirty="0"/>
          </a:p>
        </p:txBody>
      </p:sp>
      <p:sp>
        <p:nvSpPr>
          <p:cNvPr id="100" name="Text Placeholder 99"/>
          <p:cNvSpPr>
            <a:spLocks noGrp="1"/>
          </p:cNvSpPr>
          <p:nvPr>
            <p:ph type="body" sz="quarter" idx="37"/>
          </p:nvPr>
        </p:nvSpPr>
        <p:spPr/>
        <p:txBody>
          <a:bodyPr/>
          <a:lstStyle/>
          <a:p>
            <a:r>
              <a:rPr lang="en-US" dirty="0" smtClean="0"/>
              <a:t>page</a:t>
            </a:r>
            <a:endParaRPr lang="en-US" dirty="0"/>
          </a:p>
        </p:txBody>
      </p:sp>
      <p:sp>
        <p:nvSpPr>
          <p:cNvPr id="101" name="Text Placeholder 100"/>
          <p:cNvSpPr>
            <a:spLocks noGrp="1"/>
          </p:cNvSpPr>
          <p:nvPr>
            <p:ph type="body" sz="quarter" idx="38"/>
          </p:nvPr>
        </p:nvSpPr>
        <p:spPr/>
        <p:txBody>
          <a:bodyPr/>
          <a:lstStyle/>
          <a:p>
            <a:r>
              <a:rPr lang="en-US" dirty="0" smtClean="0"/>
              <a:t>page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0318074"/>
              </p:ext>
            </p:extLst>
          </p:nvPr>
        </p:nvGraphicFramePr>
        <p:xfrm>
          <a:off x="457200" y="3429000"/>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Background and proposal</a:t>
                      </a:r>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36622220"/>
              </p:ext>
            </p:extLst>
          </p:nvPr>
        </p:nvGraphicFramePr>
        <p:xfrm>
          <a:off x="2142239" y="3429000"/>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Imported low-value goods</a:t>
                      </a:r>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04357522"/>
              </p:ext>
            </p:extLst>
          </p:nvPr>
        </p:nvGraphicFramePr>
        <p:xfrm>
          <a:off x="5511951" y="3429000"/>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Services covered</a:t>
                      </a:r>
                    </a:p>
                    <a:p>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272198889"/>
              </p:ext>
            </p:extLst>
          </p:nvPr>
        </p:nvGraphicFramePr>
        <p:xfrm>
          <a:off x="7198762" y="3429000"/>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Who should register?</a:t>
                      </a:r>
                    </a:p>
                    <a:p>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849980229"/>
              </p:ext>
            </p:extLst>
          </p:nvPr>
        </p:nvGraphicFramePr>
        <p:xfrm>
          <a:off x="2142239" y="5545674"/>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Enforcement</a:t>
                      </a:r>
                    </a:p>
                    <a:p>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083179501"/>
              </p:ext>
            </p:extLst>
          </p:nvPr>
        </p:nvGraphicFramePr>
        <p:xfrm>
          <a:off x="3829050" y="5545674"/>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Registration and filing</a:t>
                      </a:r>
                    </a:p>
                    <a:p>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359649421"/>
              </p:ext>
            </p:extLst>
          </p:nvPr>
        </p:nvGraphicFramePr>
        <p:xfrm>
          <a:off x="457200" y="5545674"/>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Identifying New Zealand customers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730303243"/>
              </p:ext>
            </p:extLst>
          </p:nvPr>
        </p:nvGraphicFramePr>
        <p:xfrm>
          <a:off x="3829050" y="3439427"/>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i="1" kern="100" spc="-50" baseline="0" dirty="0" smtClean="0">
                          <a:solidFill>
                            <a:schemeClr val="accent1"/>
                          </a:solidFill>
                          <a:latin typeface="Corbel" panose="020B0503020204020204" pitchFamily="34" charset="0"/>
                        </a:rPr>
                        <a:t>Place of supply rules</a:t>
                      </a:r>
                    </a:p>
                    <a:p>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91059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685800"/>
            <a:ext cx="4207397" cy="1228028"/>
          </a:xfrm>
        </p:spPr>
        <p:txBody>
          <a:bodyPr/>
          <a:lstStyle/>
          <a:p>
            <a:r>
              <a:rPr lang="en-NZ" dirty="0" smtClean="0"/>
              <a:t>Electronic </a:t>
            </a:r>
            <a:r>
              <a:rPr lang="en-NZ" dirty="0"/>
              <a:t>m</a:t>
            </a:r>
            <a:r>
              <a:rPr lang="en-NZ" dirty="0" smtClean="0"/>
              <a:t>arketplaces</a:t>
            </a:r>
            <a:endParaRPr lang="en-NZ" dirty="0"/>
          </a:p>
        </p:txBody>
      </p:sp>
      <p:sp>
        <p:nvSpPr>
          <p:cNvPr id="5" name="Content Placeholder 4"/>
          <p:cNvSpPr>
            <a:spLocks noGrp="1"/>
          </p:cNvSpPr>
          <p:nvPr>
            <p:ph idx="1"/>
          </p:nvPr>
        </p:nvSpPr>
        <p:spPr>
          <a:xfrm>
            <a:off x="3819553" y="2269963"/>
            <a:ext cx="4746931" cy="3403952"/>
          </a:xfrm>
        </p:spPr>
        <p:txBody>
          <a:bodyPr/>
          <a:lstStyle/>
          <a:p>
            <a:r>
              <a:rPr lang="en-NZ" dirty="0" smtClean="0"/>
              <a:t>When would the marketplace register?</a:t>
            </a:r>
          </a:p>
          <a:p>
            <a:pPr lvl="3"/>
            <a:r>
              <a:rPr lang="en-NZ" dirty="0" smtClean="0">
                <a:solidFill>
                  <a:schemeClr val="tx1"/>
                </a:solidFill>
              </a:rPr>
              <a:t>It is proposed that an electronic marketplace would be required to be registered when the customers would normally consider the marketplace to be the supplier and this is reflected in the contractual arrangements.  This could be when the marketplace:</a:t>
            </a:r>
          </a:p>
          <a:p>
            <a:pPr marL="171450" lvl="3" indent="-171450">
              <a:buFont typeface="Arial" pitchFamily="34" charset="0"/>
              <a:buChar char="•"/>
            </a:pPr>
            <a:r>
              <a:rPr lang="en-NZ" dirty="0" smtClean="0">
                <a:solidFill>
                  <a:schemeClr val="tx1"/>
                </a:solidFill>
              </a:rPr>
              <a:t>Authorises the charge to the customer</a:t>
            </a:r>
          </a:p>
          <a:p>
            <a:pPr marL="171450" lvl="3" indent="-171450">
              <a:buFont typeface="Arial" pitchFamily="34" charset="0"/>
              <a:buChar char="•"/>
            </a:pPr>
            <a:r>
              <a:rPr lang="en-NZ" dirty="0" smtClean="0">
                <a:solidFill>
                  <a:schemeClr val="tx1"/>
                </a:solidFill>
              </a:rPr>
              <a:t>Authorises delivery to the customer</a:t>
            </a:r>
          </a:p>
          <a:p>
            <a:pPr marL="171450" lvl="3" indent="-171450">
              <a:buFont typeface="Arial" pitchFamily="34" charset="0"/>
              <a:buChar char="•"/>
            </a:pPr>
            <a:r>
              <a:rPr lang="en-NZ" dirty="0" smtClean="0">
                <a:solidFill>
                  <a:schemeClr val="tx1"/>
                </a:solidFill>
              </a:rPr>
              <a:t>Sets the terms and conditions of the transaction</a:t>
            </a:r>
          </a:p>
          <a:p>
            <a:pPr lvl="3">
              <a:buNone/>
            </a:pPr>
            <a:r>
              <a:rPr lang="en-NZ" dirty="0" smtClean="0">
                <a:solidFill>
                  <a:schemeClr val="tx1"/>
                </a:solidFill>
              </a:rPr>
              <a:t>It is not suggested that these rules would require a payment service provider to register.</a:t>
            </a:r>
          </a:p>
        </p:txBody>
      </p:sp>
      <p:sp>
        <p:nvSpPr>
          <p:cNvPr id="11" name="Content Placeholder 10"/>
          <p:cNvSpPr>
            <a:spLocks noGrp="1"/>
          </p:cNvSpPr>
          <p:nvPr>
            <p:ph idx="13"/>
          </p:nvPr>
        </p:nvSpPr>
        <p:spPr>
          <a:xfrm>
            <a:off x="768827" y="1512411"/>
            <a:ext cx="2321755" cy="2749550"/>
          </a:xfrm>
        </p:spPr>
        <p:txBody>
          <a:bodyPr/>
          <a:lstStyle/>
          <a:p>
            <a:r>
              <a:rPr lang="en-NZ" dirty="0" smtClean="0"/>
              <a:t>Registration by marketplaces</a:t>
            </a:r>
          </a:p>
          <a:p>
            <a:pPr lvl="3"/>
            <a:r>
              <a:rPr lang="en-NZ" dirty="0" smtClean="0">
                <a:solidFill>
                  <a:schemeClr val="tx1"/>
                </a:solidFill>
              </a:rPr>
              <a:t>Non-resident suppliers can use electronic marketplaces to sell their services and intangibles to New Zealand consumers.</a:t>
            </a:r>
          </a:p>
          <a:p>
            <a:pPr lvl="3"/>
            <a:r>
              <a:rPr lang="en-NZ" dirty="0" smtClean="0">
                <a:solidFill>
                  <a:schemeClr val="tx1"/>
                </a:solidFill>
              </a:rPr>
              <a:t>It is proposed that the marketplace be treated as the supplier and therefore be required to register.</a:t>
            </a:r>
            <a:endParaRPr lang="en-NZ" dirty="0">
              <a:solidFill>
                <a:schemeClr val="tx1"/>
              </a:solidFill>
            </a:endParaRPr>
          </a:p>
        </p:txBody>
      </p:sp>
    </p:spTree>
    <p:extLst>
      <p:ext uri="{BB962C8B-B14F-4D97-AF65-F5344CB8AC3E}">
        <p14:creationId xmlns:p14="http://schemas.microsoft.com/office/powerpoint/2010/main" val="2678124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749040" cy="1228028"/>
          </a:xfrm>
        </p:spPr>
        <p:txBody>
          <a:bodyPr/>
          <a:lstStyle/>
          <a:p>
            <a:r>
              <a:rPr lang="en-NZ" dirty="0" smtClean="0"/>
              <a:t>Registration threshold </a:t>
            </a:r>
            <a:endParaRPr lang="en-NZ" dirty="0"/>
          </a:p>
        </p:txBody>
      </p:sp>
      <p:sp>
        <p:nvSpPr>
          <p:cNvPr id="6" name="Content Placeholder 10"/>
          <p:cNvSpPr>
            <a:spLocks noGrp="1"/>
          </p:cNvSpPr>
          <p:nvPr>
            <p:ph idx="13"/>
          </p:nvPr>
        </p:nvSpPr>
        <p:spPr>
          <a:xfrm>
            <a:off x="829624" y="1725328"/>
            <a:ext cx="2321755" cy="2749550"/>
          </a:xfrm>
        </p:spPr>
        <p:txBody>
          <a:bodyPr/>
          <a:lstStyle/>
          <a:p>
            <a:r>
              <a:rPr lang="en-NZ" dirty="0" smtClean="0"/>
              <a:t>Domestic threshold…</a:t>
            </a:r>
          </a:p>
          <a:p>
            <a:pPr lvl="3"/>
            <a:r>
              <a:rPr lang="en-NZ" dirty="0" smtClean="0">
                <a:solidFill>
                  <a:schemeClr val="tx1"/>
                </a:solidFill>
              </a:rPr>
              <a:t>The domestic registration threshold is $60k.</a:t>
            </a:r>
          </a:p>
          <a:p>
            <a:pPr lvl="3"/>
            <a:r>
              <a:rPr lang="en-NZ" dirty="0" smtClean="0">
                <a:solidFill>
                  <a:schemeClr val="tx1"/>
                </a:solidFill>
              </a:rPr>
              <a:t>Applying this to non-resident sellers has the advantage of consistency, but:</a:t>
            </a:r>
          </a:p>
          <a:p>
            <a:pPr marL="171450" lvl="3" indent="-171450">
              <a:buFont typeface="Wingdings" pitchFamily="2" charset="2"/>
              <a:buChar char="§"/>
            </a:pPr>
            <a:r>
              <a:rPr lang="en-NZ" dirty="0" smtClean="0">
                <a:solidFill>
                  <a:schemeClr val="tx1"/>
                </a:solidFill>
              </a:rPr>
              <a:t>New Zealand is likely to be </a:t>
            </a:r>
            <a:r>
              <a:rPr lang="en-NZ" dirty="0">
                <a:solidFill>
                  <a:schemeClr val="tx1"/>
                </a:solidFill>
              </a:rPr>
              <a:t>only a </a:t>
            </a:r>
            <a:r>
              <a:rPr lang="en-NZ" dirty="0" smtClean="0">
                <a:solidFill>
                  <a:schemeClr val="tx1"/>
                </a:solidFill>
              </a:rPr>
              <a:t>small part of their international market.</a:t>
            </a:r>
          </a:p>
          <a:p>
            <a:pPr marL="171450" lvl="3" indent="-171450">
              <a:buFont typeface="Wingdings" pitchFamily="2" charset="2"/>
              <a:buChar char="§"/>
            </a:pPr>
            <a:r>
              <a:rPr lang="en-NZ" dirty="0" smtClean="0">
                <a:solidFill>
                  <a:schemeClr val="tx1"/>
                </a:solidFill>
              </a:rPr>
              <a:t>Non-residents may be able to “fracture” their business into parts to come under the threshold.</a:t>
            </a:r>
          </a:p>
          <a:p>
            <a:pPr marL="171450" lvl="3" indent="-171450">
              <a:buFont typeface="Wingdings" pitchFamily="2" charset="2"/>
              <a:buChar char="§"/>
            </a:pPr>
            <a:r>
              <a:rPr lang="en-NZ" dirty="0" smtClean="0">
                <a:solidFill>
                  <a:schemeClr val="tx1"/>
                </a:solidFill>
              </a:rPr>
              <a:t>Non-residents under the threshold may be registered in their home country so could claim input tax there.</a:t>
            </a:r>
            <a:endParaRPr lang="en-NZ" dirty="0">
              <a:solidFill>
                <a:schemeClr val="tx1"/>
              </a:solidFill>
            </a:endParaRPr>
          </a:p>
        </p:txBody>
      </p:sp>
      <p:sp>
        <p:nvSpPr>
          <p:cNvPr id="7" name="Content Placeholder 10"/>
          <p:cNvSpPr>
            <a:spLocks noGrp="1"/>
          </p:cNvSpPr>
          <p:nvPr>
            <p:ph idx="13"/>
          </p:nvPr>
        </p:nvSpPr>
        <p:spPr>
          <a:xfrm>
            <a:off x="4707001" y="2050983"/>
            <a:ext cx="2321755" cy="2749550"/>
          </a:xfrm>
        </p:spPr>
        <p:txBody>
          <a:bodyPr/>
          <a:lstStyle/>
          <a:p>
            <a:r>
              <a:rPr lang="en-NZ" dirty="0" smtClean="0"/>
              <a:t>… or something lower?</a:t>
            </a:r>
          </a:p>
          <a:p>
            <a:pPr lvl="3"/>
            <a:r>
              <a:rPr lang="en-NZ" dirty="0" smtClean="0">
                <a:solidFill>
                  <a:schemeClr val="tx1"/>
                </a:solidFill>
              </a:rPr>
              <a:t>A lower threshold would be in line with international norms.  Countries with similar rules have low or (in the case of the European Union) nil thresholds.</a:t>
            </a:r>
          </a:p>
          <a:p>
            <a:pPr lvl="3"/>
            <a:r>
              <a:rPr lang="en-NZ" dirty="0" smtClean="0">
                <a:solidFill>
                  <a:schemeClr val="tx1"/>
                </a:solidFill>
              </a:rPr>
              <a:t>A lower threshold could address concerns with applying the domestic threshold.</a:t>
            </a:r>
          </a:p>
          <a:p>
            <a:pPr lvl="3"/>
            <a:r>
              <a:rPr lang="en-NZ" dirty="0" smtClean="0">
                <a:solidFill>
                  <a:schemeClr val="tx1"/>
                </a:solidFill>
              </a:rPr>
              <a:t>BUT, it could increase compliance costs on small/medium businesses selling into New Zealand.</a:t>
            </a:r>
            <a:endParaRPr lang="en-NZ" dirty="0">
              <a:solidFill>
                <a:schemeClr val="tx1"/>
              </a:solidFill>
            </a:endParaRPr>
          </a:p>
        </p:txBody>
      </p:sp>
    </p:spTree>
    <p:extLst>
      <p:ext uri="{BB962C8B-B14F-4D97-AF65-F5344CB8AC3E}">
        <p14:creationId xmlns:p14="http://schemas.microsoft.com/office/powerpoint/2010/main" val="17423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549717"/>
            <a:ext cx="6667500" cy="1695849"/>
          </a:xfrm>
        </p:spPr>
        <p:txBody>
          <a:bodyPr/>
          <a:lstStyle/>
          <a:p>
            <a:r>
              <a:rPr lang="en-NZ" dirty="0" smtClean="0"/>
              <a:t>Identifying New Zealand customers</a:t>
            </a:r>
            <a:endParaRPr lang="en-NZ" dirty="0"/>
          </a:p>
        </p:txBody>
      </p:sp>
    </p:spTree>
    <p:extLst>
      <p:ext uri="{BB962C8B-B14F-4D97-AF65-F5344CB8AC3E}">
        <p14:creationId xmlns:p14="http://schemas.microsoft.com/office/powerpoint/2010/main" val="2554799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Identifying New Zealand resident customers</a:t>
            </a:r>
            <a:endParaRPr lang="en-NZ" dirty="0"/>
          </a:p>
        </p:txBody>
      </p:sp>
      <p:sp>
        <p:nvSpPr>
          <p:cNvPr id="22" name="Content Placeholder 4"/>
          <p:cNvSpPr>
            <a:spLocks noGrp="1"/>
          </p:cNvSpPr>
          <p:nvPr>
            <p:ph idx="1"/>
          </p:nvPr>
        </p:nvSpPr>
        <p:spPr>
          <a:xfrm>
            <a:off x="622372" y="2273969"/>
            <a:ext cx="2321755" cy="2749550"/>
          </a:xfrm>
        </p:spPr>
        <p:txBody>
          <a:bodyPr/>
          <a:lstStyle/>
          <a:p>
            <a:r>
              <a:rPr lang="en-NZ" dirty="0" smtClean="0"/>
              <a:t>Option 1: Take reasonable steps</a:t>
            </a:r>
          </a:p>
          <a:p>
            <a:pPr marL="0" lvl="4" indent="0">
              <a:spcBef>
                <a:spcPts val="600"/>
              </a:spcBef>
              <a:buNone/>
            </a:pPr>
            <a:r>
              <a:rPr lang="en-NZ" dirty="0" smtClean="0">
                <a:solidFill>
                  <a:schemeClr val="tx1"/>
                </a:solidFill>
              </a:rPr>
              <a:t>Rules could require the non-resident business to:</a:t>
            </a:r>
          </a:p>
          <a:p>
            <a:pPr lvl="4">
              <a:spcBef>
                <a:spcPts val="600"/>
              </a:spcBef>
            </a:pPr>
            <a:r>
              <a:rPr lang="en-NZ" dirty="0" smtClean="0">
                <a:solidFill>
                  <a:schemeClr val="tx1"/>
                </a:solidFill>
              </a:rPr>
              <a:t>Take reasonable steps to obtain information on the customer’s residence.</a:t>
            </a:r>
          </a:p>
          <a:p>
            <a:pPr lvl="4">
              <a:spcBef>
                <a:spcPts val="600"/>
              </a:spcBef>
            </a:pPr>
            <a:r>
              <a:rPr lang="en-NZ" dirty="0" smtClean="0">
                <a:solidFill>
                  <a:schemeClr val="tx1"/>
                </a:solidFill>
              </a:rPr>
              <a:t>Charge GST unless they are satisfied that the customer </a:t>
            </a:r>
            <a:r>
              <a:rPr lang="en-NZ" dirty="0">
                <a:solidFill>
                  <a:schemeClr val="tx1"/>
                </a:solidFill>
              </a:rPr>
              <a:t>i</a:t>
            </a:r>
            <a:r>
              <a:rPr lang="en-NZ" dirty="0" smtClean="0">
                <a:solidFill>
                  <a:schemeClr val="tx1"/>
                </a:solidFill>
              </a:rPr>
              <a:t>s not a New Zealand resident.</a:t>
            </a:r>
          </a:p>
        </p:txBody>
      </p:sp>
      <p:sp>
        <p:nvSpPr>
          <p:cNvPr id="23" name="Content Placeholder 10"/>
          <p:cNvSpPr>
            <a:spLocks noGrp="1"/>
          </p:cNvSpPr>
          <p:nvPr>
            <p:ph idx="10"/>
          </p:nvPr>
        </p:nvSpPr>
        <p:spPr>
          <a:xfrm>
            <a:off x="3466329" y="2687854"/>
            <a:ext cx="2332892" cy="2749550"/>
          </a:xfrm>
        </p:spPr>
        <p:txBody>
          <a:bodyPr/>
          <a:lstStyle/>
          <a:p>
            <a:pPr>
              <a:lnSpc>
                <a:spcPct val="120000"/>
              </a:lnSpc>
              <a:buFont typeface="Arial" panose="020B0604020202020204" pitchFamily="34" charset="0"/>
              <a:buChar char="​"/>
            </a:pPr>
            <a:r>
              <a:rPr lang="en-NZ" sz="1500" i="1" dirty="0" smtClean="0">
                <a:solidFill>
                  <a:schemeClr val="accent1"/>
                </a:solidFill>
                <a:latin typeface="Corbel" panose="020B0503020204020204" pitchFamily="34" charset="0"/>
              </a:rPr>
              <a:t>Option 2: Use proxies</a:t>
            </a:r>
            <a:endParaRPr lang="en-NZ" sz="1500" i="1" dirty="0">
              <a:solidFill>
                <a:schemeClr val="accent1"/>
              </a:solidFill>
              <a:latin typeface="Corbel" panose="020B0503020204020204" pitchFamily="34" charset="0"/>
            </a:endParaRPr>
          </a:p>
          <a:p>
            <a:pPr lvl="4">
              <a:spcBef>
                <a:spcPts val="600"/>
              </a:spcBef>
            </a:pPr>
            <a:r>
              <a:rPr lang="en-NZ" sz="1100" dirty="0" smtClean="0">
                <a:solidFill>
                  <a:schemeClr val="tx1"/>
                </a:solidFill>
                <a:latin typeface="Microsoft New Tai Lue" panose="020B0502040204020203" pitchFamily="34" charset="0"/>
              </a:rPr>
              <a:t>As part of the transaction, the seller will likely collect information on the customer, such as:</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Billing/home address</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IP address</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Bank details</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Location of originating payment</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For some services, the location of the customer’s fixed landline</a:t>
            </a:r>
          </a:p>
          <a:p>
            <a:pPr lvl="4">
              <a:spcBef>
                <a:spcPts val="600"/>
              </a:spcBef>
            </a:pPr>
            <a:r>
              <a:rPr lang="en-NZ" sz="1100" dirty="0" smtClean="0">
                <a:solidFill>
                  <a:schemeClr val="tx1"/>
                </a:solidFill>
                <a:latin typeface="Microsoft New Tai Lue" panose="020B0502040204020203" pitchFamily="34" charset="0"/>
              </a:rPr>
              <a:t>In Europe, the supplier can rely on two non-conflicting pieces of evidence to determine a customer’s residence.</a:t>
            </a:r>
          </a:p>
          <a:p>
            <a:pPr lvl="4"/>
            <a:endParaRPr lang="en-NZ" sz="1100" dirty="0">
              <a:solidFill>
                <a:schemeClr val="tx2"/>
              </a:solidFill>
              <a:latin typeface="Microsoft New Tai Lue" panose="020B0502040204020203" pitchFamily="34" charset="0"/>
            </a:endParaRPr>
          </a:p>
        </p:txBody>
      </p:sp>
      <p:sp>
        <p:nvSpPr>
          <p:cNvPr id="24" name="Content Placeholder 17"/>
          <p:cNvSpPr>
            <a:spLocks noGrp="1"/>
          </p:cNvSpPr>
          <p:nvPr>
            <p:ph idx="4294967295"/>
          </p:nvPr>
        </p:nvSpPr>
        <p:spPr>
          <a:xfrm>
            <a:off x="3303317" y="774833"/>
            <a:ext cx="2321755" cy="1268128"/>
          </a:xfrm>
          <a:prstGeom prst="rect">
            <a:avLst/>
          </a:prstGeom>
        </p:spPr>
        <p:txBody>
          <a:bodyPr/>
          <a:lstStyle/>
          <a:p>
            <a:pPr>
              <a:lnSpc>
                <a:spcPct val="98000"/>
              </a:lnSpc>
              <a:spcAft>
                <a:spcPts val="600"/>
              </a:spcAft>
            </a:pPr>
            <a:r>
              <a:rPr lang="en-NZ" dirty="0" smtClean="0"/>
              <a:t>Two options</a:t>
            </a:r>
          </a:p>
          <a:p>
            <a:pPr lvl="3"/>
            <a:r>
              <a:rPr lang="en-NZ" dirty="0" smtClean="0">
                <a:solidFill>
                  <a:schemeClr val="tx1"/>
                </a:solidFill>
              </a:rPr>
              <a:t>Again, there are two main options for determining whether a customer is a New Zealand resident.</a:t>
            </a:r>
            <a:endParaRPr lang="en-NZ" dirty="0">
              <a:solidFill>
                <a:schemeClr val="tx1"/>
              </a:solidFill>
            </a:endParaRPr>
          </a:p>
        </p:txBody>
      </p:sp>
      <p:sp>
        <p:nvSpPr>
          <p:cNvPr id="7" name="Content Placeholder 10"/>
          <p:cNvSpPr>
            <a:spLocks noGrp="1"/>
          </p:cNvSpPr>
          <p:nvPr>
            <p:ph idx="10"/>
          </p:nvPr>
        </p:nvSpPr>
        <p:spPr>
          <a:xfrm>
            <a:off x="6236800" y="3177138"/>
            <a:ext cx="2332892" cy="2749550"/>
          </a:xfrm>
        </p:spPr>
        <p:txBody>
          <a:bodyPr/>
          <a:lstStyle/>
          <a:p>
            <a:pPr>
              <a:lnSpc>
                <a:spcPct val="120000"/>
              </a:lnSpc>
              <a:buFont typeface="Arial" panose="020B0604020202020204" pitchFamily="34" charset="0"/>
              <a:buChar char="​"/>
            </a:pPr>
            <a:r>
              <a:rPr lang="en-NZ" sz="1500" i="1" dirty="0" smtClean="0">
                <a:solidFill>
                  <a:schemeClr val="accent1"/>
                </a:solidFill>
                <a:latin typeface="Corbel" panose="020B0503020204020204" pitchFamily="34" charset="0"/>
              </a:rPr>
              <a:t>Suggested approach</a:t>
            </a:r>
            <a:endParaRPr lang="en-NZ" sz="1500" i="1" dirty="0">
              <a:solidFill>
                <a:schemeClr val="accent1"/>
              </a:solidFill>
              <a:latin typeface="Corbel" panose="020B0503020204020204" pitchFamily="34" charset="0"/>
            </a:endParaRPr>
          </a:p>
          <a:p>
            <a:pPr lvl="4">
              <a:spcBef>
                <a:spcPts val="600"/>
              </a:spcBef>
            </a:pPr>
            <a:r>
              <a:rPr lang="en-NZ" sz="1100" dirty="0" smtClean="0">
                <a:solidFill>
                  <a:schemeClr val="tx1"/>
                </a:solidFill>
                <a:latin typeface="Microsoft New Tai Lue" panose="020B0502040204020203" pitchFamily="34" charset="0"/>
              </a:rPr>
              <a:t>There is a trade-off between accuracy (taking reasonable steps) and simplicity (using proxies).</a:t>
            </a:r>
          </a:p>
          <a:p>
            <a:pPr lvl="4">
              <a:spcBef>
                <a:spcPts val="600"/>
              </a:spcBef>
            </a:pPr>
            <a:r>
              <a:rPr lang="en-NZ" sz="1100" dirty="0" smtClean="0">
                <a:solidFill>
                  <a:schemeClr val="tx1"/>
                </a:solidFill>
                <a:latin typeface="Microsoft New Tai Lue" panose="020B0502040204020203" pitchFamily="34" charset="0"/>
              </a:rPr>
              <a:t>Option 2 maybe preferable because of its lower compliance costs to businesses, however:</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The rules should focus on proxies that are least susceptible to error.</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The supplier should not be able to rely on less accurate proxies if better information can be relatively easily obtained.</a:t>
            </a:r>
          </a:p>
          <a:p>
            <a:pPr lvl="4"/>
            <a:endParaRPr lang="en-NZ" sz="1100" dirty="0">
              <a:solidFill>
                <a:schemeClr val="tx2"/>
              </a:solidFill>
              <a:latin typeface="Microsoft New Tai Lue" panose="020B0502040204020203" pitchFamily="34" charset="0"/>
            </a:endParaRPr>
          </a:p>
        </p:txBody>
      </p:sp>
    </p:spTree>
    <p:extLst>
      <p:ext uri="{BB962C8B-B14F-4D97-AF65-F5344CB8AC3E}">
        <p14:creationId xmlns:p14="http://schemas.microsoft.com/office/powerpoint/2010/main" val="4273542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2952427" cy="1228028"/>
          </a:xfrm>
        </p:spPr>
        <p:txBody>
          <a:bodyPr/>
          <a:lstStyle/>
          <a:p>
            <a:r>
              <a:rPr lang="en-NZ" dirty="0" smtClean="0"/>
              <a:t>Identifying New Zealand businesses</a:t>
            </a:r>
            <a:endParaRPr lang="en-NZ" dirty="0"/>
          </a:p>
        </p:txBody>
      </p:sp>
      <p:sp>
        <p:nvSpPr>
          <p:cNvPr id="22" name="Content Placeholder 4"/>
          <p:cNvSpPr>
            <a:spLocks noGrp="1"/>
          </p:cNvSpPr>
          <p:nvPr>
            <p:ph idx="1"/>
          </p:nvPr>
        </p:nvSpPr>
        <p:spPr>
          <a:xfrm>
            <a:off x="622372" y="2273969"/>
            <a:ext cx="2321755" cy="2749550"/>
          </a:xfrm>
        </p:spPr>
        <p:txBody>
          <a:bodyPr/>
          <a:lstStyle/>
          <a:p>
            <a:r>
              <a:rPr lang="en-NZ" dirty="0" smtClean="0"/>
              <a:t>Nature of supply</a:t>
            </a:r>
          </a:p>
          <a:p>
            <a:pPr marL="0" lvl="4" indent="0">
              <a:buNone/>
            </a:pPr>
            <a:r>
              <a:rPr lang="en-NZ" dirty="0" smtClean="0">
                <a:solidFill>
                  <a:schemeClr val="tx1"/>
                </a:solidFill>
              </a:rPr>
              <a:t>In many cases, due to the nature of the supplies, an offshore supplier will be able to assume that the services will be received by an unregistered individual.  In these cases, GST will be charged.</a:t>
            </a:r>
          </a:p>
        </p:txBody>
      </p:sp>
      <p:sp>
        <p:nvSpPr>
          <p:cNvPr id="23" name="Content Placeholder 10"/>
          <p:cNvSpPr>
            <a:spLocks noGrp="1"/>
          </p:cNvSpPr>
          <p:nvPr>
            <p:ph idx="10"/>
          </p:nvPr>
        </p:nvSpPr>
        <p:spPr>
          <a:xfrm>
            <a:off x="3458580" y="2687854"/>
            <a:ext cx="2332892" cy="2749550"/>
          </a:xfrm>
        </p:spPr>
        <p:txBody>
          <a:bodyPr/>
          <a:lstStyle/>
          <a:p>
            <a:pPr>
              <a:lnSpc>
                <a:spcPct val="120000"/>
              </a:lnSpc>
              <a:buFont typeface="Arial" panose="020B0604020202020204" pitchFamily="34" charset="0"/>
              <a:buChar char="​"/>
            </a:pPr>
            <a:r>
              <a:rPr lang="en-NZ" sz="1500" i="1" dirty="0" smtClean="0">
                <a:solidFill>
                  <a:schemeClr val="accent1"/>
                </a:solidFill>
                <a:latin typeface="Corbel" panose="020B0503020204020204" pitchFamily="34" charset="0"/>
              </a:rPr>
              <a:t>When it’s not clear</a:t>
            </a:r>
            <a:endParaRPr lang="en-NZ" sz="1500" i="1" dirty="0">
              <a:solidFill>
                <a:schemeClr val="accent1"/>
              </a:solidFill>
              <a:latin typeface="Corbel" panose="020B0503020204020204" pitchFamily="34" charset="0"/>
            </a:endParaRPr>
          </a:p>
          <a:p>
            <a:pPr lvl="4">
              <a:spcBef>
                <a:spcPts val="600"/>
              </a:spcBef>
            </a:pPr>
            <a:r>
              <a:rPr lang="en-NZ" sz="1100" dirty="0">
                <a:solidFill>
                  <a:schemeClr val="tx1"/>
                </a:solidFill>
                <a:latin typeface="Microsoft New Tai Lue" panose="020B0502040204020203" pitchFamily="34" charset="0"/>
              </a:rPr>
              <a:t>A</a:t>
            </a:r>
            <a:r>
              <a:rPr lang="en-NZ" sz="1100" dirty="0" smtClean="0">
                <a:solidFill>
                  <a:schemeClr val="tx1"/>
                </a:solidFill>
                <a:latin typeface="Microsoft New Tai Lue" panose="020B0502040204020203" pitchFamily="34" charset="0"/>
              </a:rPr>
              <a:t> New Zealand customer may provide their IRD number to an offshore supplier as evidence that they are GST-registered.</a:t>
            </a:r>
          </a:p>
          <a:p>
            <a:pPr lvl="4">
              <a:spcBef>
                <a:spcPts val="600"/>
              </a:spcBef>
            </a:pPr>
            <a:r>
              <a:rPr lang="en-NZ" sz="1100" dirty="0" smtClean="0">
                <a:solidFill>
                  <a:schemeClr val="tx1"/>
                </a:solidFill>
                <a:latin typeface="Microsoft New Tai Lue" panose="020B0502040204020203" pitchFamily="34" charset="0"/>
              </a:rPr>
              <a:t>An offshore supplier should be able to rely on the IRD number of the business and not charge GST. </a:t>
            </a:r>
          </a:p>
          <a:p>
            <a:pPr lvl="4"/>
            <a:endParaRPr lang="en-NZ" sz="1100" dirty="0">
              <a:solidFill>
                <a:schemeClr val="tx2"/>
              </a:solidFill>
              <a:latin typeface="Microsoft New Tai Lue" panose="020B0502040204020203" pitchFamily="34" charset="0"/>
            </a:endParaRPr>
          </a:p>
        </p:txBody>
      </p:sp>
      <p:sp>
        <p:nvSpPr>
          <p:cNvPr id="24" name="Content Placeholder 17"/>
          <p:cNvSpPr>
            <a:spLocks noGrp="1"/>
          </p:cNvSpPr>
          <p:nvPr>
            <p:ph idx="4294967295"/>
          </p:nvPr>
        </p:nvSpPr>
        <p:spPr>
          <a:xfrm>
            <a:off x="3303317" y="688206"/>
            <a:ext cx="3039731" cy="1268128"/>
          </a:xfrm>
          <a:prstGeom prst="rect">
            <a:avLst/>
          </a:prstGeom>
        </p:spPr>
        <p:txBody>
          <a:bodyPr/>
          <a:lstStyle/>
          <a:p>
            <a:r>
              <a:rPr lang="en-NZ" dirty="0" smtClean="0"/>
              <a:t>This is only relevant if it is decided that supplies to GST-registered businesses should not be subject to the proposed rules</a:t>
            </a:r>
          </a:p>
        </p:txBody>
      </p:sp>
      <p:sp>
        <p:nvSpPr>
          <p:cNvPr id="7" name="Content Placeholder 10"/>
          <p:cNvSpPr>
            <a:spLocks noGrp="1"/>
          </p:cNvSpPr>
          <p:nvPr>
            <p:ph idx="10"/>
          </p:nvPr>
        </p:nvSpPr>
        <p:spPr>
          <a:xfrm>
            <a:off x="6236800" y="3177138"/>
            <a:ext cx="2332892" cy="2749550"/>
          </a:xfrm>
        </p:spPr>
        <p:txBody>
          <a:bodyPr/>
          <a:lstStyle/>
          <a:p>
            <a:pPr>
              <a:lnSpc>
                <a:spcPct val="120000"/>
              </a:lnSpc>
              <a:buFont typeface="Arial" panose="020B0604020202020204" pitchFamily="34" charset="0"/>
              <a:buChar char="​"/>
            </a:pPr>
            <a:r>
              <a:rPr lang="en-NZ" sz="1500" i="1" dirty="0" smtClean="0">
                <a:solidFill>
                  <a:schemeClr val="accent1"/>
                </a:solidFill>
                <a:latin typeface="Corbel" panose="020B0503020204020204" pitchFamily="34" charset="0"/>
              </a:rPr>
              <a:t>Incorrect representation</a:t>
            </a:r>
            <a:endParaRPr lang="en-NZ" sz="1500" i="1" dirty="0">
              <a:solidFill>
                <a:schemeClr val="accent1"/>
              </a:solidFill>
              <a:latin typeface="Corbel" panose="020B0503020204020204" pitchFamily="34" charset="0"/>
            </a:endParaRPr>
          </a:p>
          <a:p>
            <a:pPr lvl="4">
              <a:spcBef>
                <a:spcPts val="600"/>
              </a:spcBef>
            </a:pPr>
            <a:r>
              <a:rPr lang="en-NZ" sz="1100" dirty="0" smtClean="0">
                <a:solidFill>
                  <a:schemeClr val="tx1"/>
                </a:solidFill>
                <a:latin typeface="Microsoft New Tai Lue" panose="020B0502040204020203" pitchFamily="34" charset="0"/>
              </a:rPr>
              <a:t>If an unregistered person represents that they are a GST-registered business, it is proposed that:</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The existing tax knowledge offence provisions apply, with fines of up to $25k for a first offence and $50k for subsequent offences.</a:t>
            </a:r>
          </a:p>
          <a:p>
            <a:pPr marL="171450" lvl="4" indent="-171450">
              <a:spcBef>
                <a:spcPts val="600"/>
              </a:spcBef>
              <a:buFont typeface="Arial" pitchFamily="34" charset="0"/>
              <a:buChar char="•"/>
            </a:pPr>
            <a:r>
              <a:rPr lang="en-NZ" sz="1100" dirty="0" smtClean="0">
                <a:solidFill>
                  <a:schemeClr val="tx1"/>
                </a:solidFill>
                <a:latin typeface="Microsoft New Tai Lue" panose="020B0502040204020203" pitchFamily="34" charset="0"/>
              </a:rPr>
              <a:t>In more egregious cases, Inland Revenue should be able to register the customer and require them to account for the GST .</a:t>
            </a:r>
          </a:p>
          <a:p>
            <a:pPr lvl="4">
              <a:spcBef>
                <a:spcPts val="600"/>
              </a:spcBef>
            </a:pPr>
            <a:r>
              <a:rPr lang="en-NZ" sz="1100" dirty="0" smtClean="0">
                <a:solidFill>
                  <a:schemeClr val="tx1"/>
                </a:solidFill>
                <a:latin typeface="Microsoft New Tai Lue" panose="020B0502040204020203" pitchFamily="34" charset="0"/>
              </a:rPr>
              <a:t>The non-resident business will be required to retain the IRD numbers provided.</a:t>
            </a:r>
          </a:p>
          <a:p>
            <a:pPr lvl="4"/>
            <a:endParaRPr lang="en-NZ" sz="1100" dirty="0">
              <a:solidFill>
                <a:schemeClr val="tx2"/>
              </a:solidFill>
              <a:latin typeface="Microsoft New Tai Lue" panose="020B0502040204020203" pitchFamily="34" charset="0"/>
            </a:endParaRPr>
          </a:p>
        </p:txBody>
      </p:sp>
    </p:spTree>
    <p:extLst>
      <p:ext uri="{BB962C8B-B14F-4D97-AF65-F5344CB8AC3E}">
        <p14:creationId xmlns:p14="http://schemas.microsoft.com/office/powerpoint/2010/main" val="3641736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3848100"/>
            <a:ext cx="4229100" cy="847924"/>
          </a:xfrm>
        </p:spPr>
        <p:txBody>
          <a:bodyPr/>
          <a:lstStyle/>
          <a:p>
            <a:r>
              <a:rPr lang="en-NZ" dirty="0" smtClean="0"/>
              <a:t>Enforcement</a:t>
            </a:r>
            <a:endParaRPr lang="en-NZ" dirty="0"/>
          </a:p>
        </p:txBody>
      </p:sp>
    </p:spTree>
    <p:extLst>
      <p:ext uri="{BB962C8B-B14F-4D97-AF65-F5344CB8AC3E}">
        <p14:creationId xmlns:p14="http://schemas.microsoft.com/office/powerpoint/2010/main" val="1579881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Enforcement for non-resident suppliers</a:t>
            </a:r>
            <a:endParaRPr lang="en-NZ" dirty="0"/>
          </a:p>
        </p:txBody>
      </p:sp>
      <p:sp>
        <p:nvSpPr>
          <p:cNvPr id="6" name="Content Placeholder 5"/>
          <p:cNvSpPr>
            <a:spLocks noGrp="1"/>
          </p:cNvSpPr>
          <p:nvPr>
            <p:ph idx="10"/>
          </p:nvPr>
        </p:nvSpPr>
        <p:spPr>
          <a:xfrm>
            <a:off x="4646010" y="2249905"/>
            <a:ext cx="2332892" cy="3790950"/>
          </a:xfrm>
        </p:spPr>
        <p:txBody>
          <a:bodyPr/>
          <a:lstStyle/>
          <a:p>
            <a:r>
              <a:rPr lang="en-NZ" dirty="0" smtClean="0"/>
              <a:t>International assistance</a:t>
            </a:r>
          </a:p>
          <a:p>
            <a:pPr marL="0" lvl="4" indent="0">
              <a:buNone/>
            </a:pPr>
            <a:r>
              <a:rPr lang="en-NZ" dirty="0" smtClean="0">
                <a:solidFill>
                  <a:schemeClr val="tx1"/>
                </a:solidFill>
              </a:rPr>
              <a:t>The OECD envisages international mechanisms helping with enforcement, including:</a:t>
            </a:r>
          </a:p>
          <a:p>
            <a:pPr lvl="4">
              <a:spcBef>
                <a:spcPts val="600"/>
              </a:spcBef>
            </a:pPr>
            <a:r>
              <a:rPr lang="en-NZ" dirty="0" smtClean="0">
                <a:solidFill>
                  <a:schemeClr val="tx1"/>
                </a:solidFill>
              </a:rPr>
              <a:t>The Convention on Mutual Assistance in Tax Matters, to which New Zealand is a signatory.</a:t>
            </a:r>
          </a:p>
          <a:p>
            <a:pPr lvl="4">
              <a:spcBef>
                <a:spcPts val="600"/>
              </a:spcBef>
            </a:pPr>
            <a:r>
              <a:rPr lang="en-NZ" dirty="0" smtClean="0">
                <a:solidFill>
                  <a:schemeClr val="tx1"/>
                </a:solidFill>
              </a:rPr>
              <a:t>New Zealand’s network of double tax agreements, which normally include information-sharing provisions that cover GST.</a:t>
            </a:r>
          </a:p>
          <a:p>
            <a:pPr lvl="4">
              <a:spcBef>
                <a:spcPts val="600"/>
              </a:spcBef>
            </a:pPr>
            <a:r>
              <a:rPr lang="en-NZ" dirty="0" smtClean="0">
                <a:solidFill>
                  <a:schemeClr val="tx1"/>
                </a:solidFill>
              </a:rPr>
              <a:t>Future agreements with other jurisdictions.</a:t>
            </a:r>
          </a:p>
          <a:p>
            <a:pPr lvl="4"/>
            <a:endParaRPr lang="en-NZ" dirty="0" smtClean="0"/>
          </a:p>
          <a:p>
            <a:pPr lvl="3"/>
            <a:endParaRPr lang="en-NZ" dirty="0"/>
          </a:p>
        </p:txBody>
      </p:sp>
      <p:sp>
        <p:nvSpPr>
          <p:cNvPr id="10" name="Content Placeholder 9"/>
          <p:cNvSpPr>
            <a:spLocks noGrp="1"/>
          </p:cNvSpPr>
          <p:nvPr>
            <p:ph idx="11"/>
          </p:nvPr>
        </p:nvSpPr>
        <p:spPr>
          <a:xfrm>
            <a:off x="868125" y="2085173"/>
            <a:ext cx="2321755" cy="2857531"/>
          </a:xfrm>
        </p:spPr>
        <p:txBody>
          <a:bodyPr/>
          <a:lstStyle/>
          <a:p>
            <a:pPr>
              <a:lnSpc>
                <a:spcPct val="98000"/>
              </a:lnSpc>
              <a:spcAft>
                <a:spcPts val="600"/>
              </a:spcAft>
            </a:pPr>
            <a:r>
              <a:rPr lang="en-NZ" dirty="0" smtClean="0"/>
              <a:t>Self-assessment with penalties for non-compliance</a:t>
            </a:r>
          </a:p>
          <a:p>
            <a:pPr>
              <a:lnSpc>
                <a:spcPct val="98000"/>
              </a:lnSpc>
              <a:spcAft>
                <a:spcPts val="600"/>
              </a:spcAft>
              <a:buNone/>
            </a:pPr>
            <a:r>
              <a:rPr lang="en-NZ" sz="1100" i="0" dirty="0">
                <a:solidFill>
                  <a:schemeClr val="tx1"/>
                </a:solidFill>
                <a:latin typeface="+mn-lt"/>
              </a:rPr>
              <a:t>New </a:t>
            </a:r>
            <a:r>
              <a:rPr lang="en-NZ" sz="1100" i="0" dirty="0" smtClean="0">
                <a:solidFill>
                  <a:schemeClr val="tx1"/>
                </a:solidFill>
                <a:latin typeface="+mn-lt"/>
              </a:rPr>
              <a:t>Zealand’s </a:t>
            </a:r>
            <a:r>
              <a:rPr lang="en-NZ" sz="1100" i="0" dirty="0">
                <a:solidFill>
                  <a:schemeClr val="tx1"/>
                </a:solidFill>
                <a:latin typeface="+mn-lt"/>
              </a:rPr>
              <a:t>tax system works on a self-assessment basis, with the assumption that most people do the right </a:t>
            </a:r>
            <a:r>
              <a:rPr lang="en-NZ" sz="1100" i="0" dirty="0" smtClean="0">
                <a:solidFill>
                  <a:schemeClr val="tx1"/>
                </a:solidFill>
                <a:latin typeface="+mn-lt"/>
              </a:rPr>
              <a:t>thing.</a:t>
            </a:r>
          </a:p>
          <a:p>
            <a:pPr>
              <a:lnSpc>
                <a:spcPct val="98000"/>
              </a:lnSpc>
              <a:spcAft>
                <a:spcPts val="600"/>
              </a:spcAft>
              <a:buNone/>
            </a:pPr>
            <a:r>
              <a:rPr lang="en-NZ" sz="1100" i="0" dirty="0" smtClean="0">
                <a:solidFill>
                  <a:schemeClr val="tx1"/>
                </a:solidFill>
                <a:latin typeface="+mn-lt"/>
              </a:rPr>
              <a:t>The </a:t>
            </a:r>
            <a:r>
              <a:rPr lang="en-NZ" sz="1100" i="0" dirty="0">
                <a:solidFill>
                  <a:schemeClr val="tx1"/>
                </a:solidFill>
                <a:latin typeface="+mn-lt"/>
              </a:rPr>
              <a:t>normal enforcement rules and penalties </a:t>
            </a:r>
            <a:r>
              <a:rPr lang="en-NZ" sz="1100" i="0" dirty="0" smtClean="0">
                <a:solidFill>
                  <a:schemeClr val="tx1"/>
                </a:solidFill>
                <a:latin typeface="+mn-lt"/>
              </a:rPr>
              <a:t>would apply</a:t>
            </a:r>
            <a:r>
              <a:rPr lang="en-NZ" sz="1100" i="0" dirty="0">
                <a:solidFill>
                  <a:schemeClr val="tx1"/>
                </a:solidFill>
                <a:latin typeface="+mn-lt"/>
              </a:rPr>
              <a:t>, including: </a:t>
            </a:r>
          </a:p>
          <a:p>
            <a:pPr marL="171450" indent="-171450">
              <a:lnSpc>
                <a:spcPct val="98000"/>
              </a:lnSpc>
              <a:spcAft>
                <a:spcPts val="600"/>
              </a:spcAft>
              <a:buFont typeface="Arial" pitchFamily="34" charset="0"/>
              <a:buChar char="•"/>
            </a:pPr>
            <a:r>
              <a:rPr lang="en-NZ" sz="1100" i="0" dirty="0">
                <a:solidFill>
                  <a:schemeClr val="tx1"/>
                </a:solidFill>
                <a:latin typeface="+mn-lt"/>
              </a:rPr>
              <a:t>Inland</a:t>
            </a:r>
            <a:r>
              <a:rPr lang="en-NZ" sz="1100" i="0" dirty="0" smtClean="0">
                <a:solidFill>
                  <a:schemeClr val="tx1"/>
                </a:solidFill>
                <a:latin typeface="+mn-lt"/>
              </a:rPr>
              <a:t> </a:t>
            </a:r>
            <a:r>
              <a:rPr lang="en-NZ" sz="1100" i="0" dirty="0">
                <a:solidFill>
                  <a:schemeClr val="tx1"/>
                </a:solidFill>
                <a:latin typeface="+mn-lt"/>
              </a:rPr>
              <a:t>Revenue</a:t>
            </a:r>
            <a:r>
              <a:rPr lang="en-NZ" sz="1100" i="0" dirty="0" smtClean="0">
                <a:solidFill>
                  <a:schemeClr val="tx1"/>
                </a:solidFill>
                <a:latin typeface="+mn-lt"/>
              </a:rPr>
              <a:t> has the ability to require a supplier to register and return GST.</a:t>
            </a:r>
          </a:p>
          <a:p>
            <a:pPr marL="171450" indent="-171450">
              <a:lnSpc>
                <a:spcPct val="98000"/>
              </a:lnSpc>
              <a:spcAft>
                <a:spcPts val="600"/>
              </a:spcAft>
              <a:buFont typeface="Arial" pitchFamily="34" charset="0"/>
              <a:buChar char="•"/>
            </a:pPr>
            <a:r>
              <a:rPr lang="en-NZ" sz="1100" i="0" dirty="0">
                <a:solidFill>
                  <a:schemeClr val="tx1"/>
                </a:solidFill>
                <a:latin typeface="+mn-lt"/>
              </a:rPr>
              <a:t>Statutory penalties and interest obligations </a:t>
            </a:r>
            <a:r>
              <a:rPr lang="en-NZ" sz="1100" i="0" dirty="0" smtClean="0">
                <a:solidFill>
                  <a:schemeClr val="tx1"/>
                </a:solidFill>
                <a:latin typeface="+mn-lt"/>
              </a:rPr>
              <a:t>apply for non-payment.</a:t>
            </a:r>
            <a:endParaRPr lang="en-NZ" dirty="0"/>
          </a:p>
          <a:p>
            <a:endParaRPr lang="en-NZ" dirty="0"/>
          </a:p>
        </p:txBody>
      </p:sp>
      <p:sp>
        <p:nvSpPr>
          <p:cNvPr id="9" name="Content Placeholder 5"/>
          <p:cNvSpPr txBox="1">
            <a:spLocks/>
          </p:cNvSpPr>
          <p:nvPr/>
        </p:nvSpPr>
        <p:spPr>
          <a:xfrm>
            <a:off x="1301262" y="3429000"/>
            <a:ext cx="2321755" cy="274955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endParaRPr lang="en-NZ" dirty="0"/>
          </a:p>
        </p:txBody>
      </p:sp>
    </p:spTree>
    <p:extLst>
      <p:ext uri="{BB962C8B-B14F-4D97-AF65-F5344CB8AC3E}">
        <p14:creationId xmlns:p14="http://schemas.microsoft.com/office/powerpoint/2010/main" val="342645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0"/>
            <a:ext cx="4229100" cy="1695849"/>
          </a:xfrm>
        </p:spPr>
        <p:txBody>
          <a:bodyPr/>
          <a:lstStyle/>
          <a:p>
            <a:r>
              <a:rPr lang="en-NZ" dirty="0" smtClean="0"/>
              <a:t>Registration and filing</a:t>
            </a:r>
            <a:endParaRPr lang="en-NZ" dirty="0"/>
          </a:p>
        </p:txBody>
      </p:sp>
    </p:spTree>
    <p:extLst>
      <p:ext uri="{BB962C8B-B14F-4D97-AF65-F5344CB8AC3E}">
        <p14:creationId xmlns:p14="http://schemas.microsoft.com/office/powerpoint/2010/main" val="2149100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Registration and filing periods</a:t>
            </a:r>
            <a:endParaRPr lang="en-NZ" dirty="0"/>
          </a:p>
        </p:txBody>
      </p:sp>
      <p:sp>
        <p:nvSpPr>
          <p:cNvPr id="4" name="Content Placeholder 3"/>
          <p:cNvSpPr>
            <a:spLocks noGrp="1"/>
          </p:cNvSpPr>
          <p:nvPr>
            <p:ph idx="1"/>
          </p:nvPr>
        </p:nvSpPr>
        <p:spPr>
          <a:xfrm>
            <a:off x="4704977" y="2620477"/>
            <a:ext cx="2802728" cy="1585763"/>
          </a:xfrm>
        </p:spPr>
        <p:txBody>
          <a:bodyPr/>
          <a:lstStyle/>
          <a:p>
            <a:r>
              <a:rPr lang="en-NZ" dirty="0" smtClean="0"/>
              <a:t>Filing periods</a:t>
            </a:r>
            <a:endParaRPr lang="en-NZ" dirty="0"/>
          </a:p>
          <a:p>
            <a:pPr marL="0" lvl="4" indent="0">
              <a:lnSpc>
                <a:spcPct val="98000"/>
              </a:lnSpc>
              <a:spcBef>
                <a:spcPts val="600"/>
              </a:spcBef>
              <a:buFont typeface="Arial" panose="020B0604020202020204" pitchFamily="34" charset="0"/>
              <a:buChar char="​"/>
            </a:pPr>
            <a:r>
              <a:rPr lang="en-NZ" dirty="0" smtClean="0">
                <a:solidFill>
                  <a:schemeClr val="tx1"/>
                </a:solidFill>
              </a:rPr>
              <a:t>It is suggested that non-residents required to register under the proposed rules should be on a fixed two-monthly filing period (New Zealand's normal filing period).</a:t>
            </a:r>
          </a:p>
        </p:txBody>
      </p:sp>
      <p:sp>
        <p:nvSpPr>
          <p:cNvPr id="6" name="Content Placeholder 5"/>
          <p:cNvSpPr>
            <a:spLocks noGrp="1"/>
          </p:cNvSpPr>
          <p:nvPr>
            <p:ph idx="13"/>
          </p:nvPr>
        </p:nvSpPr>
        <p:spPr>
          <a:xfrm>
            <a:off x="762247" y="1913828"/>
            <a:ext cx="2877005" cy="2749550"/>
          </a:xfrm>
        </p:spPr>
        <p:txBody>
          <a:bodyPr/>
          <a:lstStyle/>
          <a:p>
            <a:r>
              <a:rPr lang="en-NZ" dirty="0" smtClean="0"/>
              <a:t>Registration</a:t>
            </a:r>
          </a:p>
          <a:p>
            <a:pPr>
              <a:lnSpc>
                <a:spcPct val="98000"/>
              </a:lnSpc>
              <a:spcAft>
                <a:spcPts val="600"/>
              </a:spcAft>
              <a:buNone/>
            </a:pPr>
            <a:r>
              <a:rPr lang="en-NZ" sz="1100" i="0" dirty="0" smtClean="0">
                <a:solidFill>
                  <a:schemeClr val="tx1"/>
                </a:solidFill>
                <a:latin typeface="+mn-lt"/>
              </a:rPr>
              <a:t>Three registration options are being considered:</a:t>
            </a:r>
            <a:endParaRPr lang="en-NZ" sz="1100" i="0" dirty="0">
              <a:solidFill>
                <a:schemeClr val="tx1"/>
              </a:solidFill>
              <a:latin typeface="+mn-lt"/>
            </a:endParaRPr>
          </a:p>
          <a:p>
            <a:pPr marL="171450" indent="-171450">
              <a:lnSpc>
                <a:spcPct val="98000"/>
              </a:lnSpc>
              <a:spcAft>
                <a:spcPts val="600"/>
              </a:spcAft>
              <a:buFont typeface="Arial" pitchFamily="34" charset="0"/>
              <a:buChar char="•"/>
            </a:pPr>
            <a:r>
              <a:rPr lang="en-NZ" sz="1100" i="0" dirty="0" smtClean="0">
                <a:solidFill>
                  <a:schemeClr val="tx1"/>
                </a:solidFill>
                <a:latin typeface="+mn-lt"/>
              </a:rPr>
              <a:t>Requiring non-residents to use the domestic registration system.</a:t>
            </a:r>
          </a:p>
          <a:p>
            <a:pPr marL="171450" indent="-171450">
              <a:lnSpc>
                <a:spcPct val="98000"/>
              </a:lnSpc>
              <a:spcAft>
                <a:spcPts val="600"/>
              </a:spcAft>
              <a:buFont typeface="Arial" pitchFamily="34" charset="0"/>
              <a:buChar char="•"/>
            </a:pPr>
            <a:r>
              <a:rPr lang="en-NZ" sz="1100" i="0" dirty="0" smtClean="0">
                <a:solidFill>
                  <a:schemeClr val="tx1"/>
                </a:solidFill>
                <a:latin typeface="+mn-lt"/>
              </a:rPr>
              <a:t>Having a special “pay-only’ system for non-residents that are only required to return GST, but do not incur New Zealand expenses. </a:t>
            </a:r>
          </a:p>
          <a:p>
            <a:pPr marL="171450" indent="-171450">
              <a:lnSpc>
                <a:spcPct val="98000"/>
              </a:lnSpc>
              <a:spcAft>
                <a:spcPts val="600"/>
              </a:spcAft>
              <a:buFont typeface="Arial" pitchFamily="34" charset="0"/>
              <a:buChar char="•"/>
            </a:pPr>
            <a:r>
              <a:rPr lang="en-NZ" sz="1100" i="0" dirty="0" smtClean="0">
                <a:solidFill>
                  <a:schemeClr val="tx1"/>
                </a:solidFill>
                <a:latin typeface="+mn-lt"/>
              </a:rPr>
              <a:t>A regional “one-stop-shop”.  This system operates in Europe and means that a non-resident only registers and returns GST in one country.  The country of registration then distributes their share of the GST to other members.  This option would require international cooperation, for example with Australia.</a:t>
            </a:r>
          </a:p>
        </p:txBody>
      </p:sp>
    </p:spTree>
    <p:extLst>
      <p:ext uri="{BB962C8B-B14F-4D97-AF65-F5344CB8AC3E}">
        <p14:creationId xmlns:p14="http://schemas.microsoft.com/office/powerpoint/2010/main" val="127213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639871"/>
            <a:ext cx="4427316" cy="2543773"/>
          </a:xfrm>
        </p:spPr>
        <p:txBody>
          <a:bodyPr/>
          <a:lstStyle/>
          <a:p>
            <a:r>
              <a:rPr lang="en-NZ" dirty="0" smtClean="0"/>
              <a:t>Background and proposal</a:t>
            </a:r>
            <a:endParaRPr lang="en-NZ" dirty="0"/>
          </a:p>
        </p:txBody>
      </p:sp>
    </p:spTree>
    <p:extLst>
      <p:ext uri="{BB962C8B-B14F-4D97-AF65-F5344CB8AC3E}">
        <p14:creationId xmlns:p14="http://schemas.microsoft.com/office/powerpoint/2010/main" val="1973361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457199" y="685800"/>
            <a:ext cx="4513153" cy="1228028"/>
          </a:xfrm>
        </p:spPr>
        <p:txBody>
          <a:bodyPr/>
          <a:lstStyle/>
          <a:p>
            <a:r>
              <a:rPr lang="en-NZ" dirty="0" smtClean="0"/>
              <a:t>Implications of non-collection</a:t>
            </a:r>
            <a:endParaRPr lang="en-NZ" dirty="0"/>
          </a:p>
        </p:txBody>
      </p:sp>
      <p:sp>
        <p:nvSpPr>
          <p:cNvPr id="29" name="Content Placeholder 28"/>
          <p:cNvSpPr>
            <a:spLocks noGrp="1"/>
          </p:cNvSpPr>
          <p:nvPr>
            <p:ph idx="10"/>
          </p:nvPr>
        </p:nvSpPr>
        <p:spPr>
          <a:xfrm>
            <a:off x="674609" y="1319444"/>
            <a:ext cx="6957462" cy="1798093"/>
          </a:xfrm>
        </p:spPr>
        <p:txBody>
          <a:bodyPr/>
          <a:lstStyle/>
          <a:p>
            <a:r>
              <a:rPr lang="en-NZ" dirty="0"/>
              <a:t>GST should apply evenly to all consumption that occurs in New Zealand as this helps to ensure that GST is fair, efficient and </a:t>
            </a:r>
            <a:r>
              <a:rPr lang="en-NZ" dirty="0" smtClean="0"/>
              <a:t>simple.  At present imported services and low-value goods are not subject to GST.</a:t>
            </a:r>
            <a:endParaRPr lang="en-NZ" dirty="0"/>
          </a:p>
          <a:p>
            <a:pPr lvl="1"/>
            <a:r>
              <a:rPr lang="en-NZ" sz="1100" i="0" dirty="0" smtClean="0">
                <a:solidFill>
                  <a:schemeClr val="tx1"/>
                </a:solidFill>
                <a:latin typeface="Microsoft New Tai Lue" panose="020B0502040204020203" pitchFamily="34" charset="0"/>
                <a:cs typeface="Microsoft New Tai Lue" panose="020B0502040204020203" pitchFamily="34" charset="0"/>
              </a:rPr>
              <a:t>The growth in online shopping has benefitted New Zealand by giving consumers access to a wider market and increasing competition in the domestic retail market.  However, ideally</a:t>
            </a:r>
            <a:r>
              <a:rPr lang="en-NZ" sz="1100" i="0" dirty="0">
                <a:solidFill>
                  <a:schemeClr val="tx1"/>
                </a:solidFill>
                <a:latin typeface="Microsoft New Tai Lue" panose="020B0502040204020203" pitchFamily="34" charset="0"/>
                <a:cs typeface="Microsoft New Tai Lue" panose="020B0502040204020203" pitchFamily="34" charset="0"/>
              </a:rPr>
              <a:t>, tax treatment should not be a consideration in consumers’ purchasing </a:t>
            </a:r>
            <a:r>
              <a:rPr lang="en-NZ" sz="1100" i="0" dirty="0" smtClean="0">
                <a:solidFill>
                  <a:schemeClr val="tx1"/>
                </a:solidFill>
                <a:latin typeface="Microsoft New Tai Lue" panose="020B0502040204020203" pitchFamily="34" charset="0"/>
                <a:cs typeface="Microsoft New Tai Lue" panose="020B0502040204020203" pitchFamily="34" charset="0"/>
              </a:rPr>
              <a:t>decisions.  When GST does not apply evenly, it may bias consumer decisions, which could lead to unfair and inefficient outcomes. </a:t>
            </a:r>
          </a:p>
          <a:p>
            <a:pPr lvl="1"/>
            <a:r>
              <a:rPr lang="en-NZ" sz="800" i="0" dirty="0" smtClean="0">
                <a:solidFill>
                  <a:schemeClr val="tx1"/>
                </a:solidFill>
                <a:latin typeface="Microsoft New Tai Lue" panose="020B0502040204020203" pitchFamily="34" charset="0"/>
                <a:cs typeface="Microsoft New Tai Lue" panose="020B0502040204020203" pitchFamily="34" charset="0"/>
              </a:rPr>
              <a:t>(The examples in this document assume the consumer is purchasing a software programme for NZ$10, to which GST will be added if appropriate.)</a:t>
            </a:r>
            <a:endParaRPr lang="en-NZ" sz="800" i="0" dirty="0">
              <a:solidFill>
                <a:schemeClr val="tx1"/>
              </a:solidFill>
              <a:latin typeface="Microsoft New Tai Lue" panose="020B0502040204020203" pitchFamily="34" charset="0"/>
              <a:cs typeface="Microsoft New Tai Lue" panose="020B0502040204020203" pitchFamily="34" charset="0"/>
            </a:endParaRPr>
          </a:p>
        </p:txBody>
      </p:sp>
      <p:sp>
        <p:nvSpPr>
          <p:cNvPr id="4" name="TextBox 3"/>
          <p:cNvSpPr txBox="1"/>
          <p:nvPr/>
        </p:nvSpPr>
        <p:spPr>
          <a:xfrm>
            <a:off x="534155" y="5468292"/>
            <a:ext cx="7822194" cy="430887"/>
          </a:xfrm>
          <a:prstGeom prst="rect">
            <a:avLst/>
          </a:prstGeom>
          <a:noFill/>
        </p:spPr>
        <p:txBody>
          <a:bodyPr wrap="square" rtlCol="0">
            <a:spAutoFit/>
          </a:bodyPr>
          <a:lstStyle/>
          <a:p>
            <a:r>
              <a:rPr lang="en-NZ" sz="1100" dirty="0" smtClean="0"/>
              <a:t>All things being equal, the New Zealand consumer will purchase from the non-resident supplier in preference to the New Zealand supplier. The uneven GST treatment has biased consumer behaviour.</a:t>
            </a:r>
            <a:endParaRPr lang="en-NZ" sz="1100" dirty="0"/>
          </a:p>
        </p:txBody>
      </p:sp>
      <p:grpSp>
        <p:nvGrpSpPr>
          <p:cNvPr id="8" name="Group 7"/>
          <p:cNvGrpSpPr/>
          <p:nvPr/>
        </p:nvGrpSpPr>
        <p:grpSpPr>
          <a:xfrm>
            <a:off x="4879862" y="4007082"/>
            <a:ext cx="239904" cy="532205"/>
            <a:chOff x="4204398" y="2549450"/>
            <a:chExt cx="239904" cy="532205"/>
          </a:xfrm>
        </p:grpSpPr>
        <p:sp>
          <p:nvSpPr>
            <p:cNvPr id="9" name="Oval 8"/>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10" name="Straight Connector 9"/>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3840480" y="3532472"/>
            <a:ext cx="14438" cy="164592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98250" y="4928134"/>
            <a:ext cx="926857" cy="246221"/>
          </a:xfrm>
          <a:prstGeom prst="rect">
            <a:avLst/>
          </a:prstGeom>
          <a:noFill/>
        </p:spPr>
        <p:txBody>
          <a:bodyPr wrap="none" rtlCol="0">
            <a:spAutoFit/>
          </a:bodyPr>
          <a:lstStyle/>
          <a:p>
            <a:r>
              <a:rPr lang="en-NZ" sz="1000" dirty="0" smtClean="0"/>
              <a:t>New Zealand</a:t>
            </a:r>
            <a:endParaRPr lang="en-NZ" sz="1000" dirty="0"/>
          </a:p>
        </p:txBody>
      </p:sp>
      <p:sp>
        <p:nvSpPr>
          <p:cNvPr id="15" name="TextBox 14"/>
          <p:cNvSpPr txBox="1"/>
          <p:nvPr/>
        </p:nvSpPr>
        <p:spPr>
          <a:xfrm>
            <a:off x="2822364" y="4938585"/>
            <a:ext cx="739305" cy="246221"/>
          </a:xfrm>
          <a:prstGeom prst="rect">
            <a:avLst/>
          </a:prstGeom>
          <a:noFill/>
        </p:spPr>
        <p:txBody>
          <a:bodyPr wrap="none" rtlCol="0">
            <a:spAutoFit/>
          </a:bodyPr>
          <a:lstStyle/>
          <a:p>
            <a:r>
              <a:rPr lang="en-NZ" sz="1000" dirty="0" smtClean="0"/>
              <a:t>Country X</a:t>
            </a:r>
            <a:endParaRPr lang="en-NZ" sz="1000" dirty="0"/>
          </a:p>
        </p:txBody>
      </p:sp>
      <p:sp>
        <p:nvSpPr>
          <p:cNvPr id="16" name="TextBox 15"/>
          <p:cNvSpPr txBox="1"/>
          <p:nvPr/>
        </p:nvSpPr>
        <p:spPr>
          <a:xfrm>
            <a:off x="1571079" y="3988662"/>
            <a:ext cx="873957" cy="553998"/>
          </a:xfrm>
          <a:prstGeom prst="rect">
            <a:avLst/>
          </a:prstGeom>
          <a:noFill/>
          <a:ln w="19050">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Software Co</a:t>
            </a:r>
          </a:p>
          <a:p>
            <a:endParaRPr lang="en-NZ" sz="1000" dirty="0">
              <a:solidFill>
                <a:srgbClr val="002060"/>
              </a:solidFill>
            </a:endParaRPr>
          </a:p>
        </p:txBody>
      </p:sp>
      <p:sp>
        <p:nvSpPr>
          <p:cNvPr id="17" name="TextBox 16"/>
          <p:cNvSpPr txBox="1"/>
          <p:nvPr/>
        </p:nvSpPr>
        <p:spPr>
          <a:xfrm>
            <a:off x="6988498" y="3959443"/>
            <a:ext cx="1103187" cy="553998"/>
          </a:xfrm>
          <a:prstGeom prst="rect">
            <a:avLst/>
          </a:prstGeom>
          <a:noFill/>
          <a:ln w="19050">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NZ Software Ltd</a:t>
            </a:r>
          </a:p>
          <a:p>
            <a:endParaRPr lang="en-NZ" sz="1000" dirty="0">
              <a:solidFill>
                <a:srgbClr val="002060"/>
              </a:solidFill>
            </a:endParaRPr>
          </a:p>
        </p:txBody>
      </p:sp>
      <p:sp>
        <p:nvSpPr>
          <p:cNvPr id="18" name="TextBox 17"/>
          <p:cNvSpPr txBox="1"/>
          <p:nvPr/>
        </p:nvSpPr>
        <p:spPr>
          <a:xfrm>
            <a:off x="2822362" y="3760861"/>
            <a:ext cx="910827" cy="246221"/>
          </a:xfrm>
          <a:prstGeom prst="rect">
            <a:avLst/>
          </a:prstGeom>
          <a:noFill/>
        </p:spPr>
        <p:txBody>
          <a:bodyPr wrap="none" rtlCol="0">
            <a:spAutoFit/>
          </a:bodyPr>
          <a:lstStyle/>
          <a:p>
            <a:r>
              <a:rPr lang="en-NZ" sz="1000" dirty="0" smtClean="0"/>
              <a:t>$10 (no GST)</a:t>
            </a:r>
            <a:endParaRPr lang="en-NZ" sz="1000" dirty="0"/>
          </a:p>
        </p:txBody>
      </p:sp>
      <p:sp>
        <p:nvSpPr>
          <p:cNvPr id="19" name="TextBox 18"/>
          <p:cNvSpPr txBox="1"/>
          <p:nvPr/>
        </p:nvSpPr>
        <p:spPr>
          <a:xfrm>
            <a:off x="5533477" y="3778692"/>
            <a:ext cx="1120820" cy="246221"/>
          </a:xfrm>
          <a:prstGeom prst="rect">
            <a:avLst/>
          </a:prstGeom>
          <a:noFill/>
        </p:spPr>
        <p:txBody>
          <a:bodyPr wrap="none" rtlCol="0">
            <a:spAutoFit/>
          </a:bodyPr>
          <a:lstStyle/>
          <a:p>
            <a:r>
              <a:rPr lang="en-NZ" sz="1000" dirty="0" smtClean="0"/>
              <a:t>$11.50 (</a:t>
            </a:r>
            <a:r>
              <a:rPr lang="en-NZ" sz="1000" dirty="0" err="1" smtClean="0"/>
              <a:t>incl</a:t>
            </a:r>
            <a:r>
              <a:rPr lang="en-NZ" sz="1000" dirty="0" smtClean="0"/>
              <a:t> GST)</a:t>
            </a:r>
            <a:endParaRPr lang="en-NZ" sz="1000" dirty="0"/>
          </a:p>
        </p:txBody>
      </p:sp>
      <p:cxnSp>
        <p:nvCxnSpPr>
          <p:cNvPr id="30" name="Curved Connector 29"/>
          <p:cNvCxnSpPr/>
          <p:nvPr/>
        </p:nvCxnSpPr>
        <p:spPr>
          <a:xfrm flipV="1">
            <a:off x="2445036" y="4123756"/>
            <a:ext cx="2309844" cy="16166"/>
          </a:xfrm>
          <a:prstGeom prst="curved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cxnSp>
        <p:nvCxnSpPr>
          <p:cNvPr id="51" name="Curved Connector 50"/>
          <p:cNvCxnSpPr/>
          <p:nvPr/>
        </p:nvCxnSpPr>
        <p:spPr>
          <a:xfrm rot="10800000">
            <a:off x="5216894" y="4127034"/>
            <a:ext cx="1771607" cy="12888"/>
          </a:xfrm>
          <a:prstGeom prst="curved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529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3309043" cy="916663"/>
          </a:xfrm>
        </p:spPr>
        <p:txBody>
          <a:bodyPr/>
          <a:lstStyle/>
          <a:p>
            <a:r>
              <a:rPr lang="en-NZ" dirty="0" smtClean="0"/>
              <a:t>International developments</a:t>
            </a:r>
            <a:endParaRPr lang="en-NZ" dirty="0"/>
          </a:p>
        </p:txBody>
      </p:sp>
      <p:sp>
        <p:nvSpPr>
          <p:cNvPr id="4" name="Content Placeholder 28"/>
          <p:cNvSpPr>
            <a:spLocks noGrp="1"/>
          </p:cNvSpPr>
          <p:nvPr>
            <p:ph idx="10"/>
          </p:nvPr>
        </p:nvSpPr>
        <p:spPr>
          <a:xfrm>
            <a:off x="1670004" y="2164655"/>
            <a:ext cx="4730795" cy="3739081"/>
          </a:xfrm>
        </p:spPr>
        <p:txBody>
          <a:bodyPr/>
          <a:lstStyle/>
          <a:p>
            <a:r>
              <a:rPr lang="en-NZ" dirty="0" smtClean="0"/>
              <a:t>The OECD has developed draft guidelines addressing issues of double taxation and non-taxation that may arise from inconsistent application of GST in international trade</a:t>
            </a:r>
            <a:endParaRPr lang="en-NZ" dirty="0"/>
          </a:p>
          <a:p>
            <a:pPr lvl="1">
              <a:spcBef>
                <a:spcPts val="600"/>
              </a:spcBef>
            </a:pPr>
            <a:r>
              <a:rPr lang="en-NZ" sz="1100" i="0" dirty="0" smtClean="0">
                <a:solidFill>
                  <a:schemeClr val="tx1"/>
                </a:solidFill>
                <a:latin typeface="Microsoft New Tai Lue" panose="020B0502040204020203" pitchFamily="34" charset="0"/>
                <a:cs typeface="Microsoft New Tai Lue" panose="020B0502040204020203" pitchFamily="34" charset="0"/>
              </a:rPr>
              <a:t>The OECD work on VAT/GST is part of the broader “base erosion and profit shifting” (BEPS) programme.  For services </a:t>
            </a:r>
            <a:r>
              <a:rPr lang="en-NZ" sz="1100" i="0" dirty="0">
                <a:solidFill>
                  <a:schemeClr val="tx1"/>
                </a:solidFill>
                <a:latin typeface="Microsoft New Tai Lue" panose="020B0502040204020203" pitchFamily="34" charset="0"/>
                <a:cs typeface="Microsoft New Tai Lue" panose="020B0502040204020203" pitchFamily="34" charset="0"/>
              </a:rPr>
              <a:t>and intangibles, </a:t>
            </a:r>
            <a:r>
              <a:rPr lang="en-NZ" sz="1100" i="0" dirty="0" smtClean="0">
                <a:solidFill>
                  <a:schemeClr val="tx1"/>
                </a:solidFill>
                <a:latin typeface="Microsoft New Tai Lue" panose="020B0502040204020203" pitchFamily="34" charset="0"/>
                <a:cs typeface="Microsoft New Tai Lue" panose="020B0502040204020203" pitchFamily="34" charset="0"/>
              </a:rPr>
              <a:t>the </a:t>
            </a:r>
            <a:r>
              <a:rPr lang="en-NZ" sz="1100" i="0" dirty="0">
                <a:solidFill>
                  <a:schemeClr val="tx1"/>
                </a:solidFill>
                <a:latin typeface="Microsoft New Tai Lue" panose="020B0502040204020203" pitchFamily="34" charset="0"/>
                <a:cs typeface="Microsoft New Tai Lue" panose="020B0502040204020203" pitchFamily="34" charset="0"/>
              </a:rPr>
              <a:t>issue of </a:t>
            </a:r>
            <a:r>
              <a:rPr lang="en-NZ" sz="1100" i="0" dirty="0" smtClean="0">
                <a:solidFill>
                  <a:schemeClr val="tx1"/>
                </a:solidFill>
                <a:latin typeface="Microsoft New Tai Lue" panose="020B0502040204020203" pitchFamily="34" charset="0"/>
                <a:cs typeface="Microsoft New Tai Lue" panose="020B0502040204020203" pitchFamily="34" charset="0"/>
              </a:rPr>
              <a:t>which country has the right to tax arises.  </a:t>
            </a:r>
            <a:r>
              <a:rPr lang="en-NZ" sz="1100" i="0" dirty="0">
                <a:solidFill>
                  <a:schemeClr val="tx1"/>
                </a:solidFill>
                <a:latin typeface="Microsoft New Tai Lue" panose="020B0502040204020203" pitchFamily="34" charset="0"/>
                <a:cs typeface="Microsoft New Tai Lue" panose="020B0502040204020203" pitchFamily="34" charset="0"/>
              </a:rPr>
              <a:t>The taxing rights for goods </a:t>
            </a:r>
            <a:r>
              <a:rPr lang="en-NZ" sz="1100" i="0" dirty="0" smtClean="0">
                <a:solidFill>
                  <a:schemeClr val="tx1"/>
                </a:solidFill>
                <a:latin typeface="Microsoft New Tai Lue" panose="020B0502040204020203" pitchFamily="34" charset="0"/>
                <a:cs typeface="Microsoft New Tai Lue" panose="020B0502040204020203" pitchFamily="34" charset="0"/>
              </a:rPr>
              <a:t>is clear: </a:t>
            </a:r>
            <a:r>
              <a:rPr lang="en-NZ" sz="1100" i="0" dirty="0">
                <a:solidFill>
                  <a:schemeClr val="tx1"/>
                </a:solidFill>
                <a:latin typeface="Microsoft New Tai Lue" panose="020B0502040204020203" pitchFamily="34" charset="0"/>
                <a:cs typeface="Microsoft New Tai Lue" panose="020B0502040204020203" pitchFamily="34" charset="0"/>
              </a:rPr>
              <a:t>it is the country of import that has the right to tax.</a:t>
            </a:r>
          </a:p>
          <a:p>
            <a:pPr lvl="1">
              <a:spcBef>
                <a:spcPts val="600"/>
              </a:spcBef>
            </a:pPr>
            <a:r>
              <a:rPr lang="en-NZ" sz="1100" i="0" dirty="0" smtClean="0">
                <a:solidFill>
                  <a:schemeClr val="tx1"/>
                </a:solidFill>
                <a:latin typeface="Microsoft New Tai Lue" panose="020B0502040204020203" pitchFamily="34" charset="0"/>
                <a:cs typeface="Microsoft New Tai Lue" panose="020B0502040204020203" pitchFamily="34" charset="0"/>
              </a:rPr>
              <a:t>Sometimes </a:t>
            </a:r>
            <a:r>
              <a:rPr lang="en-NZ" sz="1100" i="0" dirty="0">
                <a:solidFill>
                  <a:schemeClr val="tx1"/>
                </a:solidFill>
                <a:latin typeface="Microsoft New Tai Lue" panose="020B0502040204020203" pitchFamily="34" charset="0"/>
                <a:cs typeface="Microsoft New Tai Lue" panose="020B0502040204020203" pitchFamily="34" charset="0"/>
              </a:rPr>
              <a:t>it is not clear where </a:t>
            </a:r>
            <a:r>
              <a:rPr lang="en-NZ" sz="1100" i="0" dirty="0" smtClean="0">
                <a:solidFill>
                  <a:schemeClr val="tx1"/>
                </a:solidFill>
                <a:latin typeface="Microsoft New Tai Lue" panose="020B0502040204020203" pitchFamily="34" charset="0"/>
                <a:cs typeface="Microsoft New Tai Lue" panose="020B0502040204020203" pitchFamily="34" charset="0"/>
              </a:rPr>
              <a:t>a service is consumed and therefore </a:t>
            </a:r>
            <a:r>
              <a:rPr lang="en-NZ" sz="1100" i="0" dirty="0">
                <a:solidFill>
                  <a:schemeClr val="tx1"/>
                </a:solidFill>
                <a:latin typeface="Microsoft New Tai Lue" panose="020B0502040204020203" pitchFamily="34" charset="0"/>
                <a:cs typeface="Microsoft New Tai Lue" panose="020B0502040204020203" pitchFamily="34" charset="0"/>
              </a:rPr>
              <a:t>which country </a:t>
            </a:r>
            <a:r>
              <a:rPr lang="en-NZ" sz="1100" i="0" dirty="0" smtClean="0">
                <a:solidFill>
                  <a:schemeClr val="tx1"/>
                </a:solidFill>
                <a:latin typeface="Microsoft New Tai Lue" panose="020B0502040204020203" pitchFamily="34" charset="0"/>
                <a:cs typeface="Microsoft New Tai Lue" panose="020B0502040204020203" pitchFamily="34" charset="0"/>
              </a:rPr>
              <a:t>should impose tax (see the example over the page). Without </a:t>
            </a:r>
            <a:r>
              <a:rPr lang="en-NZ" sz="1100" i="0" dirty="0">
                <a:solidFill>
                  <a:schemeClr val="tx1"/>
                </a:solidFill>
                <a:latin typeface="Microsoft New Tai Lue" panose="020B0502040204020203" pitchFamily="34" charset="0"/>
                <a:cs typeface="Microsoft New Tai Lue" panose="020B0502040204020203" pitchFamily="34" charset="0"/>
              </a:rPr>
              <a:t>international consensus on taxing rights, it is possible that </a:t>
            </a:r>
            <a:r>
              <a:rPr lang="en-NZ" sz="1100" i="0" dirty="0" smtClean="0">
                <a:solidFill>
                  <a:schemeClr val="tx1"/>
                </a:solidFill>
                <a:latin typeface="Microsoft New Tai Lue" panose="020B0502040204020203" pitchFamily="34" charset="0"/>
                <a:cs typeface="Microsoft New Tai Lue" panose="020B0502040204020203" pitchFamily="34" charset="0"/>
              </a:rPr>
              <a:t>services could be taxed in two or more countries or not at all.</a:t>
            </a:r>
          </a:p>
          <a:p>
            <a:pPr lvl="1">
              <a:spcBef>
                <a:spcPts val="600"/>
              </a:spcBef>
            </a:pPr>
            <a:r>
              <a:rPr lang="en-NZ" sz="1100" i="0" dirty="0" smtClean="0">
                <a:solidFill>
                  <a:schemeClr val="tx1"/>
                </a:solidFill>
                <a:latin typeface="Microsoft New Tai Lue" panose="020B0502040204020203" pitchFamily="34" charset="0"/>
                <a:cs typeface="Microsoft New Tai Lue" panose="020B0502040204020203" pitchFamily="34" charset="0"/>
              </a:rPr>
              <a:t>Draft </a:t>
            </a:r>
            <a:r>
              <a:rPr lang="en-NZ" sz="1100" i="0" dirty="0">
                <a:solidFill>
                  <a:schemeClr val="tx1"/>
                </a:solidFill>
                <a:latin typeface="Microsoft New Tai Lue" panose="020B0502040204020203" pitchFamily="34" charset="0"/>
                <a:cs typeface="Microsoft New Tai Lue" panose="020B0502040204020203" pitchFamily="34" charset="0"/>
              </a:rPr>
              <a:t>OECD guidelines broadly divide cross-border services </a:t>
            </a:r>
            <a:r>
              <a:rPr lang="en-NZ" sz="1100" i="0" dirty="0" smtClean="0">
                <a:solidFill>
                  <a:schemeClr val="tx1"/>
                </a:solidFill>
                <a:latin typeface="Microsoft New Tai Lue" panose="020B0502040204020203" pitchFamily="34" charset="0"/>
                <a:cs typeface="Microsoft New Tai Lue" panose="020B0502040204020203" pitchFamily="34" charset="0"/>
              </a:rPr>
              <a:t>into “remote” services and “on-the-spot” services, with different treatment for each.  </a:t>
            </a:r>
            <a:endParaRPr lang="en-NZ" sz="1100" i="0" dirty="0">
              <a:solidFill>
                <a:schemeClr val="tx1"/>
              </a:solidFill>
              <a:latin typeface="Microsoft New Tai Lue" panose="020B0502040204020203" pitchFamily="34" charset="0"/>
              <a:cs typeface="Microsoft New Tai Lue" panose="020B0502040204020203" pitchFamily="34" charset="0"/>
            </a:endParaRPr>
          </a:p>
        </p:txBody>
      </p:sp>
    </p:spTree>
    <p:extLst>
      <p:ext uri="{BB962C8B-B14F-4D97-AF65-F5344CB8AC3E}">
        <p14:creationId xmlns:p14="http://schemas.microsoft.com/office/powerpoint/2010/main" val="387904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Double taxation and non-taxation</a:t>
            </a:r>
            <a:endParaRPr lang="en-NZ" dirty="0"/>
          </a:p>
        </p:txBody>
      </p:sp>
      <p:grpSp>
        <p:nvGrpSpPr>
          <p:cNvPr id="13" name="Group 12"/>
          <p:cNvGrpSpPr/>
          <p:nvPr/>
        </p:nvGrpSpPr>
        <p:grpSpPr>
          <a:xfrm>
            <a:off x="3088181" y="2704264"/>
            <a:ext cx="239904" cy="532205"/>
            <a:chOff x="4204398" y="2549450"/>
            <a:chExt cx="239904" cy="532205"/>
          </a:xfrm>
        </p:grpSpPr>
        <p:sp>
          <p:nvSpPr>
            <p:cNvPr id="14" name="Oval 13"/>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15" name="Straight Connector 14"/>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848839" y="3638663"/>
            <a:ext cx="239904" cy="532205"/>
            <a:chOff x="4204398" y="2549450"/>
            <a:chExt cx="239904" cy="532205"/>
          </a:xfrm>
        </p:grpSpPr>
        <p:sp>
          <p:nvSpPr>
            <p:cNvPr id="20" name="Oval 19"/>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21" name="Straight Connector 20"/>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Content Placeholder 28"/>
          <p:cNvSpPr txBox="1">
            <a:spLocks/>
          </p:cNvSpPr>
          <p:nvPr/>
        </p:nvSpPr>
        <p:spPr>
          <a:xfrm>
            <a:off x="6046623" y="3003380"/>
            <a:ext cx="2394733" cy="113790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1">
              <a:spcBef>
                <a:spcPts val="600"/>
              </a:spcBef>
            </a:pPr>
            <a:r>
              <a:rPr lang="en-NZ" sz="1100" i="0" dirty="0" smtClean="0">
                <a:solidFill>
                  <a:schemeClr val="tx1"/>
                </a:solidFill>
                <a:latin typeface="Microsoft New Tai Lue" panose="020B0502040204020203" pitchFamily="34" charset="0"/>
                <a:cs typeface="Microsoft New Tai Lue" panose="020B0502040204020203" pitchFamily="34" charset="0"/>
              </a:rPr>
              <a:t>A consumer is a resident in Country Y and visits Country X for a holiday.  While there he downloads software onto his phone.</a:t>
            </a:r>
          </a:p>
          <a:p>
            <a:pPr lvl="1">
              <a:spcBef>
                <a:spcPts val="600"/>
              </a:spcBef>
            </a:pPr>
            <a:r>
              <a:rPr lang="en-NZ" sz="1100" i="0" dirty="0" smtClean="0">
                <a:solidFill>
                  <a:schemeClr val="tx1"/>
                </a:solidFill>
                <a:latin typeface="Microsoft New Tai Lue" panose="020B0502040204020203" pitchFamily="34" charset="0"/>
                <a:cs typeface="Microsoft New Tai Lue" panose="020B0502040204020203" pitchFamily="34" charset="0"/>
              </a:rPr>
              <a:t>Depending on the GST rules of Country X and Country Y, the customer could be taxed in Country X, Country Y, neither or both.</a:t>
            </a:r>
            <a:endParaRPr lang="en-NZ" sz="1100" i="0" dirty="0">
              <a:solidFill>
                <a:schemeClr val="tx1"/>
              </a:solidFill>
              <a:latin typeface="Microsoft New Tai Lue" panose="020B0502040204020203" pitchFamily="34" charset="0"/>
              <a:cs typeface="Microsoft New Tai Lue" panose="020B0502040204020203" pitchFamily="34" charset="0"/>
            </a:endParaRPr>
          </a:p>
        </p:txBody>
      </p:sp>
      <p:sp>
        <p:nvSpPr>
          <p:cNvPr id="26" name="TextBox 25"/>
          <p:cNvSpPr txBox="1"/>
          <p:nvPr/>
        </p:nvSpPr>
        <p:spPr>
          <a:xfrm>
            <a:off x="1130477" y="3186046"/>
            <a:ext cx="873957" cy="553998"/>
          </a:xfrm>
          <a:prstGeom prst="rect">
            <a:avLst/>
          </a:prstGeom>
          <a:noFill/>
          <a:ln w="28575">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Software Co</a:t>
            </a:r>
          </a:p>
          <a:p>
            <a:endParaRPr lang="en-NZ" sz="1000" dirty="0">
              <a:solidFill>
                <a:srgbClr val="002060"/>
              </a:solidFill>
            </a:endParaRPr>
          </a:p>
        </p:txBody>
      </p:sp>
      <p:cxnSp>
        <p:nvCxnSpPr>
          <p:cNvPr id="27" name="Straight Connector 26"/>
          <p:cNvCxnSpPr/>
          <p:nvPr/>
        </p:nvCxnSpPr>
        <p:spPr>
          <a:xfrm>
            <a:off x="3984859" y="2579571"/>
            <a:ext cx="7219" cy="2415941"/>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93235" y="4872401"/>
            <a:ext cx="739305" cy="246221"/>
          </a:xfrm>
          <a:prstGeom prst="rect">
            <a:avLst/>
          </a:prstGeom>
          <a:noFill/>
        </p:spPr>
        <p:txBody>
          <a:bodyPr wrap="none" rtlCol="0">
            <a:spAutoFit/>
          </a:bodyPr>
          <a:lstStyle/>
          <a:p>
            <a:r>
              <a:rPr lang="en-NZ" sz="1000" dirty="0" smtClean="0"/>
              <a:t>Country X</a:t>
            </a:r>
            <a:endParaRPr lang="en-NZ" sz="1000" dirty="0"/>
          </a:p>
        </p:txBody>
      </p:sp>
      <p:sp>
        <p:nvSpPr>
          <p:cNvPr id="29" name="TextBox 28"/>
          <p:cNvSpPr txBox="1"/>
          <p:nvPr/>
        </p:nvSpPr>
        <p:spPr>
          <a:xfrm>
            <a:off x="4618768" y="4872400"/>
            <a:ext cx="739305" cy="246221"/>
          </a:xfrm>
          <a:prstGeom prst="rect">
            <a:avLst/>
          </a:prstGeom>
          <a:noFill/>
        </p:spPr>
        <p:txBody>
          <a:bodyPr wrap="none" rtlCol="0">
            <a:spAutoFit/>
          </a:bodyPr>
          <a:lstStyle/>
          <a:p>
            <a:r>
              <a:rPr lang="en-NZ" sz="1000" dirty="0" smtClean="0"/>
              <a:t>Country Y</a:t>
            </a:r>
            <a:endParaRPr lang="en-NZ" sz="1000" dirty="0"/>
          </a:p>
        </p:txBody>
      </p:sp>
      <p:sp>
        <p:nvSpPr>
          <p:cNvPr id="30" name="TextBox 29"/>
          <p:cNvSpPr txBox="1"/>
          <p:nvPr/>
        </p:nvSpPr>
        <p:spPr>
          <a:xfrm>
            <a:off x="1934453" y="2587621"/>
            <a:ext cx="793807" cy="246221"/>
          </a:xfrm>
          <a:prstGeom prst="rect">
            <a:avLst/>
          </a:prstGeom>
          <a:noFill/>
        </p:spPr>
        <p:txBody>
          <a:bodyPr wrap="none" rtlCol="0">
            <a:spAutoFit/>
          </a:bodyPr>
          <a:lstStyle/>
          <a:p>
            <a:r>
              <a:rPr lang="en-NZ" sz="1000" dirty="0" smtClean="0"/>
              <a:t>$10 (plus?)</a:t>
            </a:r>
            <a:endParaRPr lang="en-NZ" sz="1000" dirty="0"/>
          </a:p>
        </p:txBody>
      </p:sp>
      <p:sp>
        <p:nvSpPr>
          <p:cNvPr id="32" name="TextBox 31"/>
          <p:cNvSpPr txBox="1"/>
          <p:nvPr/>
        </p:nvSpPr>
        <p:spPr>
          <a:xfrm>
            <a:off x="4009370" y="3207103"/>
            <a:ext cx="615874" cy="246221"/>
          </a:xfrm>
          <a:prstGeom prst="rect">
            <a:avLst/>
          </a:prstGeom>
          <a:noFill/>
        </p:spPr>
        <p:txBody>
          <a:bodyPr wrap="none" rtlCol="0">
            <a:spAutoFit/>
          </a:bodyPr>
          <a:lstStyle/>
          <a:p>
            <a:r>
              <a:rPr lang="en-NZ" sz="1000" dirty="0" smtClean="0"/>
              <a:t>Holiday</a:t>
            </a:r>
            <a:endParaRPr lang="en-NZ" sz="1000" dirty="0"/>
          </a:p>
        </p:txBody>
      </p:sp>
      <p:cxnSp>
        <p:nvCxnSpPr>
          <p:cNvPr id="33" name="Straight Arrow Connector 32"/>
          <p:cNvCxnSpPr/>
          <p:nvPr/>
        </p:nvCxnSpPr>
        <p:spPr>
          <a:xfrm flipH="1" flipV="1">
            <a:off x="3455469" y="3055511"/>
            <a:ext cx="1251285" cy="915415"/>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flipV="1">
            <a:off x="2004434" y="2944168"/>
            <a:ext cx="940897" cy="24187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91083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3546909" cy="1228028"/>
          </a:xfrm>
        </p:spPr>
        <p:txBody>
          <a:bodyPr/>
          <a:lstStyle/>
          <a:p>
            <a:r>
              <a:rPr lang="en-NZ" dirty="0" smtClean="0"/>
              <a:t>OECD recommended option</a:t>
            </a:r>
            <a:endParaRPr lang="en-NZ" dirty="0"/>
          </a:p>
        </p:txBody>
      </p:sp>
      <p:grpSp>
        <p:nvGrpSpPr>
          <p:cNvPr id="7" name="Group 6"/>
          <p:cNvGrpSpPr/>
          <p:nvPr/>
        </p:nvGrpSpPr>
        <p:grpSpPr>
          <a:xfrm>
            <a:off x="5720317" y="3571030"/>
            <a:ext cx="239904" cy="532205"/>
            <a:chOff x="4204398" y="2549450"/>
            <a:chExt cx="239904" cy="532205"/>
          </a:xfrm>
        </p:grpSpPr>
        <p:sp>
          <p:nvSpPr>
            <p:cNvPr id="8" name="Oval 7"/>
            <p:cNvSpPr/>
            <p:nvPr/>
          </p:nvSpPr>
          <p:spPr>
            <a:xfrm>
              <a:off x="4204398" y="2549450"/>
              <a:ext cx="239904" cy="239904"/>
            </a:xfrm>
            <a:prstGeom prst="ellipse">
              <a:avLst/>
            </a:prstGeom>
            <a:solidFill>
              <a:schemeClr val="accent5"/>
            </a:solidFill>
            <a:ln>
              <a:solidFill>
                <a:schemeClr val="tx1"/>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NZ" b="1" dirty="0" smtClean="0">
                <a:solidFill>
                  <a:schemeClr val="tx2"/>
                </a:solidFill>
                <a:latin typeface="+mj-lt"/>
              </a:endParaRPr>
            </a:p>
          </p:txBody>
        </p:sp>
        <p:cxnSp>
          <p:nvCxnSpPr>
            <p:cNvPr id="9" name="Straight Connector 8"/>
            <p:cNvCxnSpPr/>
            <p:nvPr/>
          </p:nvCxnSpPr>
          <p:spPr>
            <a:xfrm>
              <a:off x="4326636" y="3015323"/>
              <a:ext cx="101312"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36635" y="3011012"/>
              <a:ext cx="84940" cy="66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24350" y="2792747"/>
              <a:ext cx="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40213" y="2881713"/>
              <a:ext cx="178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Content Placeholder 28"/>
          <p:cNvSpPr txBox="1">
            <a:spLocks/>
          </p:cNvSpPr>
          <p:nvPr/>
        </p:nvSpPr>
        <p:spPr>
          <a:xfrm>
            <a:off x="810772" y="1921924"/>
            <a:ext cx="2995392" cy="148796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NZ" dirty="0" smtClean="0"/>
              <a:t>OECD recommended option</a:t>
            </a:r>
          </a:p>
          <a:p>
            <a:pPr lvl="1"/>
            <a:r>
              <a:rPr lang="en-NZ" sz="1100" i="0" dirty="0" smtClean="0">
                <a:solidFill>
                  <a:schemeClr val="tx1"/>
                </a:solidFill>
                <a:latin typeface="Microsoft New Tai Lue" panose="020B0502040204020203" pitchFamily="34" charset="0"/>
                <a:cs typeface="Microsoft New Tai Lue" panose="020B0502040204020203" pitchFamily="34" charset="0"/>
              </a:rPr>
              <a:t>The OECD has suggested that, when a remote service is supplied to a person, the supplier of the service (Software Co in the example below) could be required to register and return GST in the country where the person is resident. </a:t>
            </a:r>
            <a:endParaRPr lang="en-NZ" sz="1100" i="0" dirty="0">
              <a:solidFill>
                <a:schemeClr val="tx1"/>
              </a:solidFill>
              <a:latin typeface="Microsoft New Tai Lue" panose="020B0502040204020203" pitchFamily="34" charset="0"/>
              <a:cs typeface="Microsoft New Tai Lue" panose="020B0502040204020203" pitchFamily="34" charset="0"/>
            </a:endParaRPr>
          </a:p>
        </p:txBody>
      </p:sp>
      <p:cxnSp>
        <p:nvCxnSpPr>
          <p:cNvPr id="26" name="Straight Connector 25"/>
          <p:cNvCxnSpPr/>
          <p:nvPr/>
        </p:nvCxnSpPr>
        <p:spPr>
          <a:xfrm>
            <a:off x="4720578" y="3191153"/>
            <a:ext cx="7219" cy="241594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66859" y="5594296"/>
            <a:ext cx="739305" cy="246221"/>
          </a:xfrm>
          <a:prstGeom prst="rect">
            <a:avLst/>
          </a:prstGeom>
          <a:noFill/>
        </p:spPr>
        <p:txBody>
          <a:bodyPr wrap="none" rtlCol="0">
            <a:spAutoFit/>
          </a:bodyPr>
          <a:lstStyle/>
          <a:p>
            <a:r>
              <a:rPr lang="en-NZ" sz="1000" dirty="0" smtClean="0"/>
              <a:t>Country X</a:t>
            </a:r>
            <a:endParaRPr lang="en-NZ" sz="1000" dirty="0"/>
          </a:p>
        </p:txBody>
      </p:sp>
      <p:sp>
        <p:nvSpPr>
          <p:cNvPr id="28" name="TextBox 27"/>
          <p:cNvSpPr txBox="1"/>
          <p:nvPr/>
        </p:nvSpPr>
        <p:spPr>
          <a:xfrm>
            <a:off x="5328968" y="5594296"/>
            <a:ext cx="926857" cy="246221"/>
          </a:xfrm>
          <a:prstGeom prst="rect">
            <a:avLst/>
          </a:prstGeom>
          <a:noFill/>
        </p:spPr>
        <p:txBody>
          <a:bodyPr wrap="none" rtlCol="0">
            <a:spAutoFit/>
          </a:bodyPr>
          <a:lstStyle/>
          <a:p>
            <a:r>
              <a:rPr lang="en-NZ" sz="1000" dirty="0" smtClean="0"/>
              <a:t>New Zealand</a:t>
            </a:r>
            <a:endParaRPr lang="en-NZ" sz="1000" dirty="0"/>
          </a:p>
        </p:txBody>
      </p:sp>
      <p:sp>
        <p:nvSpPr>
          <p:cNvPr id="29" name="TextBox 28"/>
          <p:cNvSpPr txBox="1"/>
          <p:nvPr/>
        </p:nvSpPr>
        <p:spPr>
          <a:xfrm>
            <a:off x="1576347" y="3519659"/>
            <a:ext cx="1713931" cy="707886"/>
          </a:xfrm>
          <a:prstGeom prst="rect">
            <a:avLst/>
          </a:prstGeom>
          <a:noFill/>
          <a:ln w="28575">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Software Co (registered for</a:t>
            </a:r>
            <a:br>
              <a:rPr lang="en-NZ" sz="1000" dirty="0" smtClean="0">
                <a:solidFill>
                  <a:srgbClr val="002060"/>
                </a:solidFill>
              </a:rPr>
            </a:br>
            <a:r>
              <a:rPr lang="en-NZ" sz="1000" dirty="0" smtClean="0">
                <a:solidFill>
                  <a:srgbClr val="002060"/>
                </a:solidFill>
              </a:rPr>
              <a:t>New Zealand GST)</a:t>
            </a:r>
          </a:p>
          <a:p>
            <a:endParaRPr lang="en-NZ" sz="1000" dirty="0">
              <a:solidFill>
                <a:srgbClr val="002060"/>
              </a:solidFill>
            </a:endParaRPr>
          </a:p>
        </p:txBody>
      </p:sp>
      <p:cxnSp>
        <p:nvCxnSpPr>
          <p:cNvPr id="30" name="Curved Connector 29"/>
          <p:cNvCxnSpPr/>
          <p:nvPr/>
        </p:nvCxnSpPr>
        <p:spPr>
          <a:xfrm flipV="1">
            <a:off x="3290278" y="3808527"/>
            <a:ext cx="2321250" cy="8083"/>
          </a:xfrm>
          <a:prstGeom prst="curved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sp>
        <p:nvSpPr>
          <p:cNvPr id="31" name="TextBox 30"/>
          <p:cNvSpPr txBox="1"/>
          <p:nvPr/>
        </p:nvSpPr>
        <p:spPr>
          <a:xfrm>
            <a:off x="3377480" y="3571030"/>
            <a:ext cx="1326004" cy="246221"/>
          </a:xfrm>
          <a:prstGeom prst="rect">
            <a:avLst/>
          </a:prstGeom>
          <a:noFill/>
        </p:spPr>
        <p:txBody>
          <a:bodyPr wrap="none" rtlCol="0">
            <a:spAutoFit/>
          </a:bodyPr>
          <a:lstStyle/>
          <a:p>
            <a:r>
              <a:rPr lang="en-NZ" sz="1000" dirty="0" smtClean="0"/>
              <a:t>$11.50 (</a:t>
            </a:r>
            <a:r>
              <a:rPr lang="en-NZ" sz="1000" dirty="0" err="1" smtClean="0"/>
              <a:t>incl</a:t>
            </a:r>
            <a:r>
              <a:rPr lang="en-NZ" sz="1000" dirty="0" smtClean="0"/>
              <a:t> NZ GST)</a:t>
            </a:r>
            <a:endParaRPr lang="en-NZ" sz="1000" dirty="0"/>
          </a:p>
        </p:txBody>
      </p:sp>
      <p:sp>
        <p:nvSpPr>
          <p:cNvPr id="16" name="TextBox 15"/>
          <p:cNvSpPr txBox="1"/>
          <p:nvPr/>
        </p:nvSpPr>
        <p:spPr>
          <a:xfrm>
            <a:off x="5058395" y="4804742"/>
            <a:ext cx="1053494" cy="553998"/>
          </a:xfrm>
          <a:prstGeom prst="rect">
            <a:avLst/>
          </a:prstGeom>
          <a:noFill/>
          <a:ln w="28575">
            <a:solidFill>
              <a:schemeClr val="tx1"/>
            </a:solidFill>
          </a:ln>
        </p:spPr>
        <p:txBody>
          <a:bodyPr wrap="none" rtlCol="0">
            <a:spAutoFit/>
          </a:bodyPr>
          <a:lstStyle/>
          <a:p>
            <a:endParaRPr lang="en-NZ" sz="1000" dirty="0" smtClean="0">
              <a:solidFill>
                <a:srgbClr val="002060"/>
              </a:solidFill>
            </a:endParaRPr>
          </a:p>
          <a:p>
            <a:r>
              <a:rPr lang="en-NZ" sz="1000" dirty="0" smtClean="0">
                <a:solidFill>
                  <a:srgbClr val="002060"/>
                </a:solidFill>
              </a:rPr>
              <a:t>Inland Revenue</a:t>
            </a:r>
          </a:p>
          <a:p>
            <a:endParaRPr lang="en-NZ" sz="1000" dirty="0">
              <a:solidFill>
                <a:srgbClr val="002060"/>
              </a:solidFill>
            </a:endParaRPr>
          </a:p>
        </p:txBody>
      </p:sp>
      <p:sp>
        <p:nvSpPr>
          <p:cNvPr id="17" name="TextBox 16"/>
          <p:cNvSpPr txBox="1"/>
          <p:nvPr/>
        </p:nvSpPr>
        <p:spPr>
          <a:xfrm>
            <a:off x="3930519" y="4618372"/>
            <a:ext cx="487634" cy="246221"/>
          </a:xfrm>
          <a:prstGeom prst="rect">
            <a:avLst/>
          </a:prstGeom>
          <a:noFill/>
        </p:spPr>
        <p:txBody>
          <a:bodyPr wrap="none" rtlCol="0">
            <a:spAutoFit/>
          </a:bodyPr>
          <a:lstStyle/>
          <a:p>
            <a:r>
              <a:rPr lang="en-NZ" sz="1000" dirty="0" smtClean="0"/>
              <a:t>$1.50</a:t>
            </a:r>
            <a:endParaRPr lang="en-NZ" sz="1000" dirty="0"/>
          </a:p>
        </p:txBody>
      </p:sp>
      <p:cxnSp>
        <p:nvCxnSpPr>
          <p:cNvPr id="4" name="Straight Arrow Connector 3"/>
          <p:cNvCxnSpPr/>
          <p:nvPr/>
        </p:nvCxnSpPr>
        <p:spPr>
          <a:xfrm>
            <a:off x="3290278" y="4227545"/>
            <a:ext cx="1768117" cy="57719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678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3758666" cy="1228028"/>
          </a:xfrm>
        </p:spPr>
        <p:txBody>
          <a:bodyPr/>
          <a:lstStyle/>
          <a:p>
            <a:r>
              <a:rPr lang="en-NZ" dirty="0" smtClean="0"/>
              <a:t>Proposed system for New Zealand</a:t>
            </a:r>
            <a:endParaRPr lang="en-NZ" dirty="0"/>
          </a:p>
        </p:txBody>
      </p:sp>
      <p:sp>
        <p:nvSpPr>
          <p:cNvPr id="3" name="Content Placeholder 2"/>
          <p:cNvSpPr>
            <a:spLocks noGrp="1"/>
          </p:cNvSpPr>
          <p:nvPr>
            <p:ph idx="1"/>
          </p:nvPr>
        </p:nvSpPr>
        <p:spPr>
          <a:xfrm>
            <a:off x="1301262" y="1913828"/>
            <a:ext cx="6071690" cy="2749550"/>
          </a:xfrm>
        </p:spPr>
        <p:txBody>
          <a:bodyPr/>
          <a:lstStyle/>
          <a:p>
            <a:r>
              <a:rPr lang="en-NZ" dirty="0" smtClean="0"/>
              <a:t>This document suggests that New Zealand adopt a model for cross-border services and intangibles that is consistent with OECD guidelines.</a:t>
            </a:r>
          </a:p>
          <a:p>
            <a:r>
              <a:rPr lang="en-NZ" dirty="0" smtClean="0"/>
              <a:t>This would require non-resident providers of remote services to New Zealand tax residents to register for New Zealand GST and return GST on those sales.</a:t>
            </a:r>
          </a:p>
          <a:p>
            <a:r>
              <a:rPr lang="en-NZ" dirty="0" smtClean="0"/>
              <a:t>These proposals broadly match legislation that already operates in the European Union, Norway, South Korea, Switzerland and South Africa.   Similar rules have also been proposed in Australia and Japan.</a:t>
            </a:r>
          </a:p>
          <a:p>
            <a:r>
              <a:rPr lang="en-NZ" dirty="0" smtClean="0"/>
              <a:t>Details of how this system might operate are discussed on the following pages.</a:t>
            </a:r>
          </a:p>
          <a:p>
            <a:r>
              <a:rPr lang="en-NZ" dirty="0" smtClean="0"/>
              <a:t>It is anticipated that the GST treatment of low-value imported goods will be consulted on separately in the near future.</a:t>
            </a:r>
            <a:endParaRPr lang="en-NZ" dirty="0"/>
          </a:p>
        </p:txBody>
      </p:sp>
    </p:spTree>
    <p:extLst>
      <p:ext uri="{BB962C8B-B14F-4D97-AF65-F5344CB8AC3E}">
        <p14:creationId xmlns:p14="http://schemas.microsoft.com/office/powerpoint/2010/main" val="3266775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639871"/>
            <a:ext cx="4229100" cy="2543773"/>
          </a:xfrm>
        </p:spPr>
        <p:txBody>
          <a:bodyPr/>
          <a:lstStyle/>
          <a:p>
            <a:r>
              <a:rPr lang="en-NZ" dirty="0" smtClean="0"/>
              <a:t>Imported low-value goods</a:t>
            </a:r>
            <a:endParaRPr lang="en-NZ" dirty="0"/>
          </a:p>
        </p:txBody>
      </p:sp>
    </p:spTree>
    <p:extLst>
      <p:ext uri="{BB962C8B-B14F-4D97-AF65-F5344CB8AC3E}">
        <p14:creationId xmlns:p14="http://schemas.microsoft.com/office/powerpoint/2010/main" val="3027636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2404</Words>
  <Application>Microsoft Office PowerPoint</Application>
  <PresentationFormat>On-screen Show (4:3)</PresentationFormat>
  <Paragraphs>242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Modern Swiss</vt:lpstr>
      <vt:lpstr>GST: Cross-border services, intangibles and goods</vt:lpstr>
      <vt:lpstr>Table of Contents</vt:lpstr>
      <vt:lpstr>Background and proposal</vt:lpstr>
      <vt:lpstr>Implications of non-collection</vt:lpstr>
      <vt:lpstr>International developments</vt:lpstr>
      <vt:lpstr>Double taxation and non-taxation</vt:lpstr>
      <vt:lpstr>OECD recommended option</vt:lpstr>
      <vt:lpstr>Proposed system for New Zealand</vt:lpstr>
      <vt:lpstr>Imported low-value goods</vt:lpstr>
      <vt:lpstr>Low-value goods</vt:lpstr>
      <vt:lpstr>Lowering the de minimis and other collection options</vt:lpstr>
      <vt:lpstr>Place of supply rules</vt:lpstr>
      <vt:lpstr>On-the-spot services</vt:lpstr>
      <vt:lpstr>Remote services</vt:lpstr>
      <vt:lpstr>Residence as a proxy: example</vt:lpstr>
      <vt:lpstr>Services covered</vt:lpstr>
      <vt:lpstr>Definition of “services”</vt:lpstr>
      <vt:lpstr>Supplies to GST-registered businesses</vt:lpstr>
      <vt:lpstr>Who should register?</vt:lpstr>
      <vt:lpstr>Electronic marketplaces</vt:lpstr>
      <vt:lpstr>Registration threshold </vt:lpstr>
      <vt:lpstr>Identifying New Zealand customers</vt:lpstr>
      <vt:lpstr>Identifying New Zealand resident customers</vt:lpstr>
      <vt:lpstr>Identifying New Zealand businesses</vt:lpstr>
      <vt:lpstr>Enforcement</vt:lpstr>
      <vt:lpstr>Enforcement for non-resident suppliers</vt:lpstr>
      <vt:lpstr>Registration and filing</vt:lpstr>
      <vt:lpstr>Registration and filing periods</vt:lpstr>
    </vt:vector>
  </TitlesOfParts>
  <Company>Inland Revenue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 GST: Cross-border services, intangibles and goods - a government discussion document</dc:title>
  <dc:creator>Policy and Strategy</dc:creator>
  <dc:description>Published on 18 August 2015</dc:description>
  <cp:lastModifiedBy>David Nind</cp:lastModifiedBy>
  <cp:revision>2</cp:revision>
  <dcterms:created xsi:type="dcterms:W3CDTF">2015-08-17T04:54:29Z</dcterms:created>
  <dcterms:modified xsi:type="dcterms:W3CDTF">2015-08-17T04:55:10Z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